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boldItalic r:id="rId25"/>
    </p:embeddedFont>
    <p:embeddedFont>
      <p:font typeface="Montserrat" pitchFamily="2" charset="0"/>
      <p:regular r:id="rId26"/>
      <p:bold r:id="rId27"/>
      <p:boldItalic r:id="rId28"/>
    </p:embeddedFont>
    <p:embeddedFont>
      <p:font typeface="Nunito Sans" pitchFamily="2" charset="0"/>
      <p:regular r:id="rId29"/>
      <p:bold r:id="rId30"/>
      <p:boldItalic r:id="rId31"/>
    </p:embeddedFont>
    <p:embeddedFont>
      <p:font typeface="Poppins" pitchFamily="2" charset="0"/>
      <p:regular r:id="rId32"/>
      <p:bold r:id="rId33"/>
      <p:boldItalic r:id="rId34"/>
    </p:embeddedFont>
    <p:embeddedFont>
      <p:font typeface="Poppins Black" panose="020B0604020202020204" pitchFamily="34" charset="0"/>
      <p:bold r:id="rId35"/>
      <p:boldItalic r:id="rId36"/>
    </p:embeddedFont>
    <p:embeddedFont>
      <p:font typeface="Public Sans" pitchFamily="2" charset="0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H7wlX5JxZjIt6qe2yQtBLiQCJ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C2473-0BA5-437E-99C7-866DE1610285}">
  <a:tblStyle styleId="{342C2473-0BA5-437E-99C7-866DE16102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3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13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0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91" b="-791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-1008090" y="0"/>
            <a:ext cx="20496707" cy="11068834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2D4AF3">
              <a:alpha val="3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1452222" y="874116"/>
            <a:ext cx="15383557" cy="8307580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C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1"/>
          <p:cNvGrpSpPr/>
          <p:nvPr/>
        </p:nvGrpSpPr>
        <p:grpSpPr>
          <a:xfrm>
            <a:off x="3643224" y="2150831"/>
            <a:ext cx="7598599" cy="4930416"/>
            <a:chOff x="0" y="-142875"/>
            <a:chExt cx="10131464" cy="6573888"/>
          </a:xfrm>
        </p:grpSpPr>
        <p:sp>
          <p:nvSpPr>
            <p:cNvPr id="88" name="Google Shape;88;p1"/>
            <p:cNvSpPr txBox="1"/>
            <p:nvPr/>
          </p:nvSpPr>
          <p:spPr>
            <a:xfrm>
              <a:off x="1544722" y="-142875"/>
              <a:ext cx="6004480" cy="1598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161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TinhLouk</a:t>
              </a: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97144" y="1934904"/>
              <a:ext cx="8899636" cy="1318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64" b="0" i="0" u="none" strike="noStrike" cap="none">
                  <a:solidFill>
                    <a:srgbClr val="10101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TinhLouk: Where Reliability and Affordability Meet</a:t>
              </a: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3158378" y="3786830"/>
              <a:ext cx="3931716" cy="2599847"/>
            </a:xfrm>
            <a:custGeom>
              <a:avLst/>
              <a:gdLst/>
              <a:ahLst/>
              <a:cxnLst/>
              <a:rect l="l" t="t" r="r" b="b"/>
              <a:pathLst>
                <a:path w="3931716" h="2599847" extrusionOk="0">
                  <a:moveTo>
                    <a:pt x="0" y="0"/>
                  </a:moveTo>
                  <a:lnTo>
                    <a:pt x="3931716" y="0"/>
                  </a:lnTo>
                  <a:lnTo>
                    <a:pt x="3931716" y="2599846"/>
                  </a:lnTo>
                  <a:lnTo>
                    <a:pt x="0" y="25998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1" name="Google Shape;91;p1"/>
            <p:cNvSpPr/>
            <p:nvPr/>
          </p:nvSpPr>
          <p:spPr>
            <a:xfrm>
              <a:off x="0" y="3786830"/>
              <a:ext cx="3031891" cy="2599847"/>
            </a:xfrm>
            <a:custGeom>
              <a:avLst/>
              <a:gdLst/>
              <a:ahLst/>
              <a:cxnLst/>
              <a:rect l="l" t="t" r="r" b="b"/>
              <a:pathLst>
                <a:path w="3031891" h="2599847" extrusionOk="0">
                  <a:moveTo>
                    <a:pt x="0" y="0"/>
                  </a:moveTo>
                  <a:lnTo>
                    <a:pt x="3031891" y="0"/>
                  </a:lnTo>
                  <a:lnTo>
                    <a:pt x="3031891" y="2599846"/>
                  </a:lnTo>
                  <a:lnTo>
                    <a:pt x="0" y="25998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2" name="Google Shape;92;p1"/>
            <p:cNvSpPr/>
            <p:nvPr/>
          </p:nvSpPr>
          <p:spPr>
            <a:xfrm>
              <a:off x="7214155" y="3897817"/>
              <a:ext cx="2917309" cy="2533196"/>
            </a:xfrm>
            <a:custGeom>
              <a:avLst/>
              <a:gdLst/>
              <a:ahLst/>
              <a:cxnLst/>
              <a:rect l="l" t="t" r="r" b="b"/>
              <a:pathLst>
                <a:path w="2917309" h="2533196" extrusionOk="0">
                  <a:moveTo>
                    <a:pt x="0" y="0"/>
                  </a:moveTo>
                  <a:lnTo>
                    <a:pt x="2917308" y="0"/>
                  </a:lnTo>
                  <a:lnTo>
                    <a:pt x="2917308" y="2533196"/>
                  </a:lnTo>
                  <a:lnTo>
                    <a:pt x="0" y="25331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93" name="Google Shape;93;p1"/>
          <p:cNvGrpSpPr/>
          <p:nvPr/>
        </p:nvGrpSpPr>
        <p:grpSpPr>
          <a:xfrm>
            <a:off x="11588710" y="1053280"/>
            <a:ext cx="5971876" cy="7949253"/>
            <a:chOff x="0" y="0"/>
            <a:chExt cx="7962501" cy="10599004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7962501" cy="10599004"/>
            </a:xfrm>
            <a:custGeom>
              <a:avLst/>
              <a:gdLst/>
              <a:ahLst/>
              <a:cxnLst/>
              <a:rect l="l" t="t" r="r" b="b"/>
              <a:pathLst>
                <a:path w="7962501" h="10599004" extrusionOk="0">
                  <a:moveTo>
                    <a:pt x="0" y="0"/>
                  </a:moveTo>
                  <a:lnTo>
                    <a:pt x="7962501" y="0"/>
                  </a:lnTo>
                  <a:lnTo>
                    <a:pt x="7962501" y="10599004"/>
                  </a:lnTo>
                  <a:lnTo>
                    <a:pt x="0" y="105990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5" name="Google Shape;95;p1"/>
            <p:cNvSpPr/>
            <p:nvPr/>
          </p:nvSpPr>
          <p:spPr>
            <a:xfrm>
              <a:off x="1917770" y="4619358"/>
              <a:ext cx="4126962" cy="1262795"/>
            </a:xfrm>
            <a:custGeom>
              <a:avLst/>
              <a:gdLst/>
              <a:ahLst/>
              <a:cxnLst/>
              <a:rect l="l" t="t" r="r" b="b"/>
              <a:pathLst>
                <a:path w="4126962" h="1262795" extrusionOk="0">
                  <a:moveTo>
                    <a:pt x="0" y="0"/>
                  </a:moveTo>
                  <a:lnTo>
                    <a:pt x="4126962" y="0"/>
                  </a:lnTo>
                  <a:lnTo>
                    <a:pt x="4126962" y="1262796"/>
                  </a:lnTo>
                  <a:lnTo>
                    <a:pt x="0" y="12627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96" name="Google Shape;96;p1"/>
          <p:cNvSpPr/>
          <p:nvPr/>
        </p:nvSpPr>
        <p:spPr>
          <a:xfrm>
            <a:off x="3324599" y="8023261"/>
            <a:ext cx="937644" cy="954692"/>
          </a:xfrm>
          <a:custGeom>
            <a:avLst/>
            <a:gdLst/>
            <a:ahLst/>
            <a:cxnLst/>
            <a:rect l="l" t="t" r="r" b="b"/>
            <a:pathLst>
              <a:path w="937644" h="954692" extrusionOk="0">
                <a:moveTo>
                  <a:pt x="0" y="0"/>
                </a:moveTo>
                <a:lnTo>
                  <a:pt x="937643" y="0"/>
                </a:lnTo>
                <a:lnTo>
                  <a:pt x="937643" y="954692"/>
                </a:lnTo>
                <a:lnTo>
                  <a:pt x="0" y="954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>
            <a:off x="6005650" y="7891092"/>
            <a:ext cx="1436873" cy="1219029"/>
          </a:xfrm>
          <a:custGeom>
            <a:avLst/>
            <a:gdLst/>
            <a:ahLst/>
            <a:cxnLst/>
            <a:rect l="l" t="t" r="r" b="b"/>
            <a:pathLst>
              <a:path w="1436873" h="1219029" extrusionOk="0">
                <a:moveTo>
                  <a:pt x="0" y="0"/>
                </a:moveTo>
                <a:lnTo>
                  <a:pt x="1436873" y="0"/>
                </a:lnTo>
                <a:lnTo>
                  <a:pt x="1436873" y="1219030"/>
                </a:lnTo>
                <a:lnTo>
                  <a:pt x="0" y="1219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30380" t="-43259" r="-27000" b="-40401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>
            <a:off x="4508340" y="8023261"/>
            <a:ext cx="1497310" cy="1086861"/>
          </a:xfrm>
          <a:custGeom>
            <a:avLst/>
            <a:gdLst/>
            <a:ahLst/>
            <a:cxnLst/>
            <a:rect l="l" t="t" r="r" b="b"/>
            <a:pathLst>
              <a:path w="1497310" h="1086861" extrusionOk="0">
                <a:moveTo>
                  <a:pt x="0" y="0"/>
                </a:moveTo>
                <a:lnTo>
                  <a:pt x="1497310" y="0"/>
                </a:lnTo>
                <a:lnTo>
                  <a:pt x="1497310" y="1086861"/>
                </a:lnTo>
                <a:lnTo>
                  <a:pt x="0" y="10868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l="-11273" t="-32725" b="-20563"/>
            </a:stretch>
          </a:blip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>
            <a:off x="1452222" y="7496415"/>
            <a:ext cx="2008383" cy="2008383"/>
          </a:xfrm>
          <a:custGeom>
            <a:avLst/>
            <a:gdLst/>
            <a:ahLst/>
            <a:cxnLst/>
            <a:rect l="l" t="t" r="r" b="b"/>
            <a:pathLst>
              <a:path w="2008383" h="2008383" extrusionOk="0">
                <a:moveTo>
                  <a:pt x="0" y="0"/>
                </a:moveTo>
                <a:lnTo>
                  <a:pt x="2008383" y="0"/>
                </a:lnTo>
                <a:lnTo>
                  <a:pt x="2008383" y="2008384"/>
                </a:lnTo>
                <a:lnTo>
                  <a:pt x="0" y="2008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0" name="Google Shape;100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71925" y="7957050"/>
            <a:ext cx="2950600" cy="11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44275" y="8191266"/>
            <a:ext cx="1927649" cy="67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/>
          <p:nvPr/>
        </p:nvSpPr>
        <p:spPr>
          <a:xfrm rot="-7336107">
            <a:off x="-7320947" y="-238151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 extrusionOk="0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1" name="Google Shape;261;p10"/>
          <p:cNvSpPr txBox="1"/>
          <p:nvPr/>
        </p:nvSpPr>
        <p:spPr>
          <a:xfrm>
            <a:off x="4036297" y="716998"/>
            <a:ext cx="7921837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Target Market</a:t>
            </a:r>
            <a:endParaRPr/>
          </a:p>
        </p:txBody>
      </p:sp>
      <p:sp>
        <p:nvSpPr>
          <p:cNvPr id="262" name="Google Shape;262;p10"/>
          <p:cNvSpPr txBox="1"/>
          <p:nvPr/>
        </p:nvSpPr>
        <p:spPr>
          <a:xfrm>
            <a:off x="3672382" y="2028238"/>
            <a:ext cx="13121046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We target Cambodian users who seek to sell and buy second-hand vehicles that hold identity cards and driving license cards. There are 8M people aged (15-45), however, we only scope </a:t>
            </a:r>
            <a:r>
              <a:rPr lang="en-US" sz="2500" b="1" i="0" u="none" strike="noStrike" cap="none">
                <a:solidFill>
                  <a:srgbClr val="CF3B2E"/>
                </a:solidFill>
                <a:latin typeface="Montserrat"/>
                <a:ea typeface="Montserrat"/>
                <a:cs typeface="Montserrat"/>
                <a:sym typeface="Montserrat"/>
              </a:rPr>
              <a:t>30%</a:t>
            </a:r>
            <a:r>
              <a:rPr lang="en-US" sz="25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5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of them which is equal to </a:t>
            </a:r>
            <a:r>
              <a:rPr lang="en-US" sz="2500" b="1" i="0" u="none" strike="noStrike" cap="none">
                <a:solidFill>
                  <a:srgbClr val="CF3B2E"/>
                </a:solidFill>
                <a:latin typeface="Montserrat"/>
                <a:ea typeface="Montserrat"/>
                <a:cs typeface="Montserrat"/>
                <a:sym typeface="Montserrat"/>
              </a:rPr>
              <a:t>2.4M (2, 400, 000)</a:t>
            </a:r>
            <a:r>
              <a:rPr lang="en-US" sz="25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 people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63" name="Google Shape;263;p10"/>
          <p:cNvGraphicFramePr/>
          <p:nvPr/>
        </p:nvGraphicFramePr>
        <p:xfrm>
          <a:off x="3672382" y="4066552"/>
          <a:ext cx="13771825" cy="5104825"/>
        </p:xfrm>
        <a:graphic>
          <a:graphicData uri="http://schemas.openxmlformats.org/drawingml/2006/table">
            <a:tbl>
              <a:tblPr>
                <a:noFill/>
                <a:tableStyleId>{342C2473-0BA5-437E-99C7-866DE1610285}</a:tableStyleId>
              </a:tblPr>
              <a:tblGrid>
                <a:gridCol w="237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2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Aspect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600FE"/>
                        </a:gs>
                        <a:gs pos="25000">
                          <a:srgbClr val="C900FE"/>
                        </a:gs>
                        <a:gs pos="50000">
                          <a:srgbClr val="A136FF"/>
                        </a:gs>
                        <a:gs pos="75000">
                          <a:srgbClr val="5142F0"/>
                        </a:gs>
                        <a:gs pos="100000">
                          <a:srgbClr val="0033D9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Primary Users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600FE"/>
                        </a:gs>
                        <a:gs pos="25000">
                          <a:srgbClr val="C900FE"/>
                        </a:gs>
                        <a:gs pos="50000">
                          <a:srgbClr val="A136FF"/>
                        </a:gs>
                        <a:gs pos="75000">
                          <a:srgbClr val="5142F0"/>
                        </a:gs>
                        <a:gs pos="100000">
                          <a:srgbClr val="0033D9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Secondary Users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600FE"/>
                        </a:gs>
                        <a:gs pos="25000">
                          <a:srgbClr val="C900FE"/>
                        </a:gs>
                        <a:gs pos="50000">
                          <a:srgbClr val="A136FF"/>
                        </a:gs>
                        <a:gs pos="75000">
                          <a:srgbClr val="5142F0"/>
                        </a:gs>
                        <a:gs pos="100000">
                          <a:srgbClr val="0033D9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FFFFFF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Potential Users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600FE"/>
                        </a:gs>
                        <a:gs pos="25000">
                          <a:srgbClr val="C900FE"/>
                        </a:gs>
                        <a:gs pos="50000">
                          <a:srgbClr val="A136FF"/>
                        </a:gs>
                        <a:gs pos="75000">
                          <a:srgbClr val="5142F0"/>
                        </a:gs>
                        <a:gs pos="100000">
                          <a:srgbClr val="0033D9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000000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Who?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Retailers/Business Owners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Adult(15-35)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Old Adult(35-64)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b="1" u="none" strike="noStrike" cap="none">
                          <a:solidFill>
                            <a:srgbClr val="000000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Why?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Rely on the platform to sell their second-hand vehicles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Looking for their buying budget friendly vehicles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rgbClr val="000000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Seeking for buying affordable vehicles or selling their own vehicles </a:t>
                      </a:r>
                      <a:endParaRPr sz="1100" u="none" strike="noStrike" cap="none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314E5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4" name="Google Shape;264;p10"/>
          <p:cNvSpPr txBox="1"/>
          <p:nvPr/>
        </p:nvSpPr>
        <p:spPr>
          <a:xfrm>
            <a:off x="3672382" y="9609977"/>
            <a:ext cx="6724346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Sources: https://www.population-trends-asiapacific.org/data/KHM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/>
          <p:nvPr/>
        </p:nvSpPr>
        <p:spPr>
          <a:xfrm>
            <a:off x="799758" y="7495117"/>
            <a:ext cx="16688484" cy="33919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1"/>
          <p:cNvSpPr/>
          <p:nvPr/>
        </p:nvSpPr>
        <p:spPr>
          <a:xfrm>
            <a:off x="799758" y="6481286"/>
            <a:ext cx="16688484" cy="33919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1"/>
          <p:cNvSpPr/>
          <p:nvPr/>
        </p:nvSpPr>
        <p:spPr>
          <a:xfrm>
            <a:off x="799758" y="8591550"/>
            <a:ext cx="16688484" cy="33919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1"/>
          <p:cNvSpPr/>
          <p:nvPr/>
        </p:nvSpPr>
        <p:spPr>
          <a:xfrm>
            <a:off x="799758" y="4397454"/>
            <a:ext cx="3181350" cy="1047750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1"/>
          <p:cNvSpPr/>
          <p:nvPr/>
        </p:nvSpPr>
        <p:spPr>
          <a:xfrm>
            <a:off x="12071045" y="5426154"/>
            <a:ext cx="37819" cy="3165396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1"/>
          <p:cNvSpPr/>
          <p:nvPr/>
        </p:nvSpPr>
        <p:spPr>
          <a:xfrm>
            <a:off x="799758" y="5426154"/>
            <a:ext cx="16688484" cy="33919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3960273" y="4397454"/>
            <a:ext cx="2728131" cy="1047750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6671481" y="4397454"/>
            <a:ext cx="2728131" cy="1047750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9380733" y="4397454"/>
            <a:ext cx="2728131" cy="1047750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2089985" y="4397454"/>
            <a:ext cx="2728131" cy="1047750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14760111" y="4397454"/>
            <a:ext cx="2728131" cy="1047750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17440202" y="5452639"/>
            <a:ext cx="48039" cy="3165396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028700" y="5484011"/>
            <a:ext cx="932036" cy="932036"/>
          </a:xfrm>
          <a:custGeom>
            <a:avLst/>
            <a:gdLst/>
            <a:ahLst/>
            <a:cxnLst/>
            <a:rect l="l" t="t" r="r" b="b"/>
            <a:pathLst>
              <a:path w="932036" h="932036" extrusionOk="0">
                <a:moveTo>
                  <a:pt x="0" y="0"/>
                </a:moveTo>
                <a:lnTo>
                  <a:pt x="932036" y="0"/>
                </a:lnTo>
                <a:lnTo>
                  <a:pt x="932036" y="932036"/>
                </a:lnTo>
                <a:lnTo>
                  <a:pt x="0" y="932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2" name="Google Shape;282;p11"/>
          <p:cNvSpPr/>
          <p:nvPr/>
        </p:nvSpPr>
        <p:spPr>
          <a:xfrm>
            <a:off x="1011860" y="6826864"/>
            <a:ext cx="2596786" cy="383026"/>
          </a:xfrm>
          <a:custGeom>
            <a:avLst/>
            <a:gdLst/>
            <a:ahLst/>
            <a:cxnLst/>
            <a:rect l="l" t="t" r="r" b="b"/>
            <a:pathLst>
              <a:path w="2596786" h="383026" extrusionOk="0">
                <a:moveTo>
                  <a:pt x="0" y="0"/>
                </a:moveTo>
                <a:lnTo>
                  <a:pt x="2596786" y="0"/>
                </a:lnTo>
                <a:lnTo>
                  <a:pt x="2596786" y="383026"/>
                </a:lnTo>
                <a:lnTo>
                  <a:pt x="0" y="383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3" name="Google Shape;283;p11"/>
          <p:cNvSpPr/>
          <p:nvPr/>
        </p:nvSpPr>
        <p:spPr>
          <a:xfrm>
            <a:off x="5043033" y="7786607"/>
            <a:ext cx="584121" cy="584121"/>
          </a:xfrm>
          <a:custGeom>
            <a:avLst/>
            <a:gdLst/>
            <a:ahLst/>
            <a:cxnLst/>
            <a:rect l="l" t="t" r="r" b="b"/>
            <a:pathLst>
              <a:path w="584121" h="584121" extrusionOk="0">
                <a:moveTo>
                  <a:pt x="0" y="0"/>
                </a:moveTo>
                <a:lnTo>
                  <a:pt x="584121" y="0"/>
                </a:lnTo>
                <a:lnTo>
                  <a:pt x="584121" y="584121"/>
                </a:lnTo>
                <a:lnTo>
                  <a:pt x="0" y="584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4" name="Google Shape;284;p11"/>
          <p:cNvSpPr/>
          <p:nvPr/>
        </p:nvSpPr>
        <p:spPr>
          <a:xfrm>
            <a:off x="5043033" y="5648394"/>
            <a:ext cx="533073" cy="603272"/>
          </a:xfrm>
          <a:custGeom>
            <a:avLst/>
            <a:gdLst/>
            <a:ahLst/>
            <a:cxnLst/>
            <a:rect l="l" t="t" r="r" b="b"/>
            <a:pathLst>
              <a:path w="533073" h="603272" extrusionOk="0">
                <a:moveTo>
                  <a:pt x="0" y="0"/>
                </a:moveTo>
                <a:lnTo>
                  <a:pt x="533073" y="0"/>
                </a:lnTo>
                <a:lnTo>
                  <a:pt x="533073" y="603271"/>
                </a:lnTo>
                <a:lnTo>
                  <a:pt x="0" y="603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5" name="Google Shape;285;p11"/>
          <p:cNvSpPr/>
          <p:nvPr/>
        </p:nvSpPr>
        <p:spPr>
          <a:xfrm>
            <a:off x="10480715" y="5648394"/>
            <a:ext cx="584121" cy="584121"/>
          </a:xfrm>
          <a:custGeom>
            <a:avLst/>
            <a:gdLst/>
            <a:ahLst/>
            <a:cxnLst/>
            <a:rect l="l" t="t" r="r" b="b"/>
            <a:pathLst>
              <a:path w="584121" h="584121" extrusionOk="0">
                <a:moveTo>
                  <a:pt x="0" y="0"/>
                </a:moveTo>
                <a:lnTo>
                  <a:pt x="584120" y="0"/>
                </a:lnTo>
                <a:lnTo>
                  <a:pt x="584120" y="584120"/>
                </a:lnTo>
                <a:lnTo>
                  <a:pt x="0" y="584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6" name="Google Shape;286;p11"/>
          <p:cNvSpPr/>
          <p:nvPr/>
        </p:nvSpPr>
        <p:spPr>
          <a:xfrm>
            <a:off x="10480715" y="6726317"/>
            <a:ext cx="584121" cy="584121"/>
          </a:xfrm>
          <a:custGeom>
            <a:avLst/>
            <a:gdLst/>
            <a:ahLst/>
            <a:cxnLst/>
            <a:rect l="l" t="t" r="r" b="b"/>
            <a:pathLst>
              <a:path w="584121" h="584121" extrusionOk="0">
                <a:moveTo>
                  <a:pt x="0" y="0"/>
                </a:moveTo>
                <a:lnTo>
                  <a:pt x="584120" y="0"/>
                </a:lnTo>
                <a:lnTo>
                  <a:pt x="584120" y="584121"/>
                </a:lnTo>
                <a:lnTo>
                  <a:pt x="0" y="584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7" name="Google Shape;287;p11"/>
          <p:cNvSpPr/>
          <p:nvPr/>
        </p:nvSpPr>
        <p:spPr>
          <a:xfrm>
            <a:off x="10480715" y="7761945"/>
            <a:ext cx="584121" cy="584121"/>
          </a:xfrm>
          <a:custGeom>
            <a:avLst/>
            <a:gdLst/>
            <a:ahLst/>
            <a:cxnLst/>
            <a:rect l="l" t="t" r="r" b="b"/>
            <a:pathLst>
              <a:path w="584121" h="584121" extrusionOk="0">
                <a:moveTo>
                  <a:pt x="0" y="0"/>
                </a:moveTo>
                <a:lnTo>
                  <a:pt x="584120" y="0"/>
                </a:lnTo>
                <a:lnTo>
                  <a:pt x="584120" y="584120"/>
                </a:lnTo>
                <a:lnTo>
                  <a:pt x="0" y="584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8" name="Google Shape;288;p11"/>
          <p:cNvSpPr/>
          <p:nvPr/>
        </p:nvSpPr>
        <p:spPr>
          <a:xfrm>
            <a:off x="7761874" y="7786607"/>
            <a:ext cx="584121" cy="584121"/>
          </a:xfrm>
          <a:custGeom>
            <a:avLst/>
            <a:gdLst/>
            <a:ahLst/>
            <a:cxnLst/>
            <a:rect l="l" t="t" r="r" b="b"/>
            <a:pathLst>
              <a:path w="584121" h="584121" extrusionOk="0">
                <a:moveTo>
                  <a:pt x="0" y="0"/>
                </a:moveTo>
                <a:lnTo>
                  <a:pt x="584121" y="0"/>
                </a:lnTo>
                <a:lnTo>
                  <a:pt x="584121" y="584121"/>
                </a:lnTo>
                <a:lnTo>
                  <a:pt x="0" y="584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9" name="Google Shape;289;p11"/>
          <p:cNvSpPr/>
          <p:nvPr/>
        </p:nvSpPr>
        <p:spPr>
          <a:xfrm>
            <a:off x="13207490" y="7786607"/>
            <a:ext cx="584121" cy="584121"/>
          </a:xfrm>
          <a:custGeom>
            <a:avLst/>
            <a:gdLst/>
            <a:ahLst/>
            <a:cxnLst/>
            <a:rect l="l" t="t" r="r" b="b"/>
            <a:pathLst>
              <a:path w="584121" h="584121" extrusionOk="0">
                <a:moveTo>
                  <a:pt x="0" y="0"/>
                </a:moveTo>
                <a:lnTo>
                  <a:pt x="584121" y="0"/>
                </a:lnTo>
                <a:lnTo>
                  <a:pt x="584121" y="584121"/>
                </a:lnTo>
                <a:lnTo>
                  <a:pt x="0" y="584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0" name="Google Shape;290;p11"/>
          <p:cNvSpPr/>
          <p:nvPr/>
        </p:nvSpPr>
        <p:spPr>
          <a:xfrm>
            <a:off x="5043033" y="6707166"/>
            <a:ext cx="533073" cy="603272"/>
          </a:xfrm>
          <a:custGeom>
            <a:avLst/>
            <a:gdLst/>
            <a:ahLst/>
            <a:cxnLst/>
            <a:rect l="l" t="t" r="r" b="b"/>
            <a:pathLst>
              <a:path w="533073" h="603272" extrusionOk="0">
                <a:moveTo>
                  <a:pt x="0" y="0"/>
                </a:moveTo>
                <a:lnTo>
                  <a:pt x="533073" y="0"/>
                </a:lnTo>
                <a:lnTo>
                  <a:pt x="533073" y="603272"/>
                </a:lnTo>
                <a:lnTo>
                  <a:pt x="0" y="603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1" name="Google Shape;291;p11"/>
          <p:cNvSpPr/>
          <p:nvPr/>
        </p:nvSpPr>
        <p:spPr>
          <a:xfrm>
            <a:off x="7761874" y="5638818"/>
            <a:ext cx="533073" cy="603272"/>
          </a:xfrm>
          <a:custGeom>
            <a:avLst/>
            <a:gdLst/>
            <a:ahLst/>
            <a:cxnLst/>
            <a:rect l="l" t="t" r="r" b="b"/>
            <a:pathLst>
              <a:path w="533073" h="603272" extrusionOk="0">
                <a:moveTo>
                  <a:pt x="0" y="0"/>
                </a:moveTo>
                <a:lnTo>
                  <a:pt x="533073" y="0"/>
                </a:lnTo>
                <a:lnTo>
                  <a:pt x="533073" y="603272"/>
                </a:lnTo>
                <a:lnTo>
                  <a:pt x="0" y="603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2" name="Google Shape;292;p11"/>
          <p:cNvSpPr/>
          <p:nvPr/>
        </p:nvSpPr>
        <p:spPr>
          <a:xfrm>
            <a:off x="7761874" y="6707166"/>
            <a:ext cx="533073" cy="603272"/>
          </a:xfrm>
          <a:custGeom>
            <a:avLst/>
            <a:gdLst/>
            <a:ahLst/>
            <a:cxnLst/>
            <a:rect l="l" t="t" r="r" b="b"/>
            <a:pathLst>
              <a:path w="533073" h="603272" extrusionOk="0">
                <a:moveTo>
                  <a:pt x="0" y="0"/>
                </a:moveTo>
                <a:lnTo>
                  <a:pt x="533073" y="0"/>
                </a:lnTo>
                <a:lnTo>
                  <a:pt x="533073" y="603271"/>
                </a:lnTo>
                <a:lnTo>
                  <a:pt x="0" y="603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3" name="Google Shape;293;p11"/>
          <p:cNvSpPr/>
          <p:nvPr/>
        </p:nvSpPr>
        <p:spPr>
          <a:xfrm>
            <a:off x="15925211" y="7739163"/>
            <a:ext cx="584121" cy="584121"/>
          </a:xfrm>
          <a:custGeom>
            <a:avLst/>
            <a:gdLst/>
            <a:ahLst/>
            <a:cxnLst/>
            <a:rect l="l" t="t" r="r" b="b"/>
            <a:pathLst>
              <a:path w="584121" h="584121" extrusionOk="0">
                <a:moveTo>
                  <a:pt x="0" y="0"/>
                </a:moveTo>
                <a:lnTo>
                  <a:pt x="584120" y="0"/>
                </a:lnTo>
                <a:lnTo>
                  <a:pt x="584120" y="584121"/>
                </a:lnTo>
                <a:lnTo>
                  <a:pt x="0" y="584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4" name="Google Shape;294;p11"/>
          <p:cNvSpPr/>
          <p:nvPr/>
        </p:nvSpPr>
        <p:spPr>
          <a:xfrm>
            <a:off x="15925211" y="5637931"/>
            <a:ext cx="584121" cy="584121"/>
          </a:xfrm>
          <a:custGeom>
            <a:avLst/>
            <a:gdLst/>
            <a:ahLst/>
            <a:cxnLst/>
            <a:rect l="l" t="t" r="r" b="b"/>
            <a:pathLst>
              <a:path w="584121" h="584121" extrusionOk="0">
                <a:moveTo>
                  <a:pt x="0" y="0"/>
                </a:moveTo>
                <a:lnTo>
                  <a:pt x="584120" y="0"/>
                </a:lnTo>
                <a:lnTo>
                  <a:pt x="584120" y="584121"/>
                </a:lnTo>
                <a:lnTo>
                  <a:pt x="0" y="584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5" name="Google Shape;295;p11"/>
          <p:cNvSpPr/>
          <p:nvPr/>
        </p:nvSpPr>
        <p:spPr>
          <a:xfrm>
            <a:off x="15925211" y="6678972"/>
            <a:ext cx="533073" cy="603272"/>
          </a:xfrm>
          <a:custGeom>
            <a:avLst/>
            <a:gdLst/>
            <a:ahLst/>
            <a:cxnLst/>
            <a:rect l="l" t="t" r="r" b="b"/>
            <a:pathLst>
              <a:path w="533073" h="603272" extrusionOk="0">
                <a:moveTo>
                  <a:pt x="0" y="0"/>
                </a:moveTo>
                <a:lnTo>
                  <a:pt x="533072" y="0"/>
                </a:lnTo>
                <a:lnTo>
                  <a:pt x="533072" y="603271"/>
                </a:lnTo>
                <a:lnTo>
                  <a:pt x="0" y="603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6" name="Google Shape;296;p11"/>
          <p:cNvSpPr/>
          <p:nvPr/>
        </p:nvSpPr>
        <p:spPr>
          <a:xfrm>
            <a:off x="9361793" y="5460073"/>
            <a:ext cx="37819" cy="3150527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6650585" y="5460073"/>
            <a:ext cx="37819" cy="3150527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3943290" y="5460073"/>
            <a:ext cx="37819" cy="3150527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799758" y="5460073"/>
            <a:ext cx="37819" cy="3150527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14741202" y="5445204"/>
            <a:ext cx="37819" cy="3150527"/>
          </a:xfrm>
          <a:prstGeom prst="rect">
            <a:avLst/>
          </a:prstGeom>
          <a:gradFill>
            <a:gsLst>
              <a:gs pos="0">
                <a:srgbClr val="F600FE"/>
              </a:gs>
              <a:gs pos="25000">
                <a:srgbClr val="C900FE"/>
              </a:gs>
              <a:gs pos="50000">
                <a:srgbClr val="A136FF"/>
              </a:gs>
              <a:gs pos="75000">
                <a:srgbClr val="5142F0"/>
              </a:gs>
              <a:gs pos="100000">
                <a:srgbClr val="0033D9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13207490" y="6678972"/>
            <a:ext cx="533073" cy="603272"/>
          </a:xfrm>
          <a:custGeom>
            <a:avLst/>
            <a:gdLst/>
            <a:ahLst/>
            <a:cxnLst/>
            <a:rect l="l" t="t" r="r" b="b"/>
            <a:pathLst>
              <a:path w="533073" h="603272" extrusionOk="0">
                <a:moveTo>
                  <a:pt x="0" y="0"/>
                </a:moveTo>
                <a:lnTo>
                  <a:pt x="533073" y="0"/>
                </a:lnTo>
                <a:lnTo>
                  <a:pt x="533073" y="603271"/>
                </a:lnTo>
                <a:lnTo>
                  <a:pt x="0" y="603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2" name="Google Shape;302;p11"/>
          <p:cNvSpPr/>
          <p:nvPr/>
        </p:nvSpPr>
        <p:spPr>
          <a:xfrm>
            <a:off x="13207490" y="5668465"/>
            <a:ext cx="533073" cy="603272"/>
          </a:xfrm>
          <a:custGeom>
            <a:avLst/>
            <a:gdLst/>
            <a:ahLst/>
            <a:cxnLst/>
            <a:rect l="l" t="t" r="r" b="b"/>
            <a:pathLst>
              <a:path w="533073" h="603272" extrusionOk="0">
                <a:moveTo>
                  <a:pt x="0" y="0"/>
                </a:moveTo>
                <a:lnTo>
                  <a:pt x="533073" y="0"/>
                </a:lnTo>
                <a:lnTo>
                  <a:pt x="533073" y="603271"/>
                </a:lnTo>
                <a:lnTo>
                  <a:pt x="0" y="603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3" name="Google Shape;303;p11"/>
          <p:cNvSpPr/>
          <p:nvPr/>
        </p:nvSpPr>
        <p:spPr>
          <a:xfrm>
            <a:off x="1011860" y="7667656"/>
            <a:ext cx="2566370" cy="785275"/>
          </a:xfrm>
          <a:custGeom>
            <a:avLst/>
            <a:gdLst/>
            <a:ahLst/>
            <a:cxnLst/>
            <a:rect l="l" t="t" r="r" b="b"/>
            <a:pathLst>
              <a:path w="2566370" h="785275" extrusionOk="0">
                <a:moveTo>
                  <a:pt x="0" y="0"/>
                </a:moveTo>
                <a:lnTo>
                  <a:pt x="2566370" y="0"/>
                </a:lnTo>
                <a:lnTo>
                  <a:pt x="2566370" y="785275"/>
                </a:lnTo>
                <a:lnTo>
                  <a:pt x="0" y="785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04" name="Google Shape;304;p11"/>
          <p:cNvSpPr txBox="1"/>
          <p:nvPr/>
        </p:nvSpPr>
        <p:spPr>
          <a:xfrm>
            <a:off x="15076378" y="4616529"/>
            <a:ext cx="228966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MOBILE APPLICATION</a:t>
            </a:r>
            <a:endParaRPr/>
          </a:p>
        </p:txBody>
      </p:sp>
      <p:sp>
        <p:nvSpPr>
          <p:cNvPr id="305" name="Google Shape;305;p11"/>
          <p:cNvSpPr txBox="1"/>
          <p:nvPr/>
        </p:nvSpPr>
        <p:spPr>
          <a:xfrm>
            <a:off x="12352159" y="4616529"/>
            <a:ext cx="228966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USER RATINGS AND REVIEWS</a:t>
            </a:r>
            <a:endParaRPr/>
          </a:p>
        </p:txBody>
      </p:sp>
      <p:sp>
        <p:nvSpPr>
          <p:cNvPr id="306" name="Google Shape;306;p11"/>
          <p:cNvSpPr txBox="1"/>
          <p:nvPr/>
        </p:nvSpPr>
        <p:spPr>
          <a:xfrm>
            <a:off x="9627941" y="4768929"/>
            <a:ext cx="228966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CHAT SERVICE</a:t>
            </a:r>
            <a:endParaRPr/>
          </a:p>
        </p:txBody>
      </p:sp>
      <p:sp>
        <p:nvSpPr>
          <p:cNvPr id="307" name="Google Shape;307;p11"/>
          <p:cNvSpPr txBox="1"/>
          <p:nvPr/>
        </p:nvSpPr>
        <p:spPr>
          <a:xfrm>
            <a:off x="6903723" y="4616529"/>
            <a:ext cx="228966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DOCUMENT VALIDATION</a:t>
            </a:r>
            <a:endParaRPr/>
          </a:p>
        </p:txBody>
      </p:sp>
      <p:sp>
        <p:nvSpPr>
          <p:cNvPr id="308" name="Google Shape;308;p11"/>
          <p:cNvSpPr txBox="1"/>
          <p:nvPr/>
        </p:nvSpPr>
        <p:spPr>
          <a:xfrm>
            <a:off x="4179504" y="4616529"/>
            <a:ext cx="228966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VERIFIED USER PROFILE</a:t>
            </a:r>
            <a:endParaRPr/>
          </a:p>
        </p:txBody>
      </p:sp>
      <p:sp>
        <p:nvSpPr>
          <p:cNvPr id="309" name="Google Shape;309;p11"/>
          <p:cNvSpPr txBox="1"/>
          <p:nvPr/>
        </p:nvSpPr>
        <p:spPr>
          <a:xfrm>
            <a:off x="2100722" y="5763339"/>
            <a:ext cx="1295822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Khmer24</a:t>
            </a:r>
            <a:endParaRPr/>
          </a:p>
        </p:txBody>
      </p:sp>
      <p:sp>
        <p:nvSpPr>
          <p:cNvPr id="310" name="Google Shape;310;p11"/>
          <p:cNvSpPr txBox="1"/>
          <p:nvPr/>
        </p:nvSpPr>
        <p:spPr>
          <a:xfrm>
            <a:off x="2027812" y="2085009"/>
            <a:ext cx="14595350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Khmer24 is a consumer-to-consumer marketplace platform to buy/sell their less used belongings like clothes, gadgets &amp; accessories, cars &amp; vehicles, etc.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MyKhmerCar is a website platform to buy &amp; sell cars, motorbikes, and trucks in Cambodia.</a:t>
            </a:r>
            <a:endParaRPr/>
          </a:p>
        </p:txBody>
      </p:sp>
      <p:sp>
        <p:nvSpPr>
          <p:cNvPr id="311" name="Google Shape;311;p11"/>
          <p:cNvSpPr txBox="1"/>
          <p:nvPr/>
        </p:nvSpPr>
        <p:spPr>
          <a:xfrm>
            <a:off x="5183082" y="557199"/>
            <a:ext cx="7921837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Our Competitors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12"/>
          <p:cNvCxnSpPr/>
          <p:nvPr/>
        </p:nvCxnSpPr>
        <p:spPr>
          <a:xfrm>
            <a:off x="9163050" y="4323235"/>
            <a:ext cx="0" cy="311743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" name="Google Shape;317;p12"/>
          <p:cNvSpPr/>
          <p:nvPr/>
        </p:nvSpPr>
        <p:spPr>
          <a:xfrm>
            <a:off x="12367469" y="3402738"/>
            <a:ext cx="2054825" cy="2054825"/>
          </a:xfrm>
          <a:custGeom>
            <a:avLst/>
            <a:gdLst/>
            <a:ahLst/>
            <a:cxnLst/>
            <a:rect l="l" t="t" r="r" b="b"/>
            <a:pathLst>
              <a:path w="2054825" h="2054825" extrusionOk="0">
                <a:moveTo>
                  <a:pt x="0" y="0"/>
                </a:moveTo>
                <a:lnTo>
                  <a:pt x="2054825" y="0"/>
                </a:lnTo>
                <a:lnTo>
                  <a:pt x="2054825" y="2054824"/>
                </a:lnTo>
                <a:lnTo>
                  <a:pt x="0" y="2054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8" name="Google Shape;318;p12"/>
          <p:cNvSpPr/>
          <p:nvPr/>
        </p:nvSpPr>
        <p:spPr>
          <a:xfrm>
            <a:off x="3478146" y="3402738"/>
            <a:ext cx="1881548" cy="1881548"/>
          </a:xfrm>
          <a:custGeom>
            <a:avLst/>
            <a:gdLst/>
            <a:ahLst/>
            <a:cxnLst/>
            <a:rect l="l" t="t" r="r" b="b"/>
            <a:pathLst>
              <a:path w="1881548" h="1881548" extrusionOk="0">
                <a:moveTo>
                  <a:pt x="0" y="0"/>
                </a:moveTo>
                <a:lnTo>
                  <a:pt x="1881548" y="0"/>
                </a:lnTo>
                <a:lnTo>
                  <a:pt x="1881548" y="1881548"/>
                </a:lnTo>
                <a:lnTo>
                  <a:pt x="0" y="1881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9" name="Google Shape;319;p12"/>
          <p:cNvSpPr txBox="1"/>
          <p:nvPr/>
        </p:nvSpPr>
        <p:spPr>
          <a:xfrm>
            <a:off x="5183082" y="1372011"/>
            <a:ext cx="7921837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Business Model</a:t>
            </a:r>
            <a:endParaRPr/>
          </a:p>
        </p:txBody>
      </p:sp>
      <p:sp>
        <p:nvSpPr>
          <p:cNvPr id="320" name="Google Shape;320;p12"/>
          <p:cNvSpPr txBox="1"/>
          <p:nvPr/>
        </p:nvSpPr>
        <p:spPr>
          <a:xfrm>
            <a:off x="2888437" y="5760536"/>
            <a:ext cx="3238511" cy="30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71" b="1" i="0" u="none" strike="noStrike" cap="none">
                <a:solidFill>
                  <a:srgbClr val="000000"/>
                </a:solidFill>
                <a:latin typeface="Ultra"/>
                <a:ea typeface="Ultra"/>
                <a:cs typeface="Ultra"/>
                <a:sym typeface="Ultra"/>
              </a:rPr>
              <a:t>Advertisement</a:t>
            </a:r>
            <a:endParaRPr/>
          </a:p>
        </p:txBody>
      </p:sp>
      <p:sp>
        <p:nvSpPr>
          <p:cNvPr id="321" name="Google Shape;321;p12"/>
          <p:cNvSpPr txBox="1"/>
          <p:nvPr/>
        </p:nvSpPr>
        <p:spPr>
          <a:xfrm>
            <a:off x="2119787" y="6484539"/>
            <a:ext cx="4775812" cy="15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71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Revenue will include advertising partnerships with renowned vehicle brands and businesses within the automative sector.</a:t>
            </a:r>
            <a:endParaRPr/>
          </a:p>
        </p:txBody>
      </p:sp>
      <p:sp>
        <p:nvSpPr>
          <p:cNvPr id="322" name="Google Shape;322;p12"/>
          <p:cNvSpPr txBox="1"/>
          <p:nvPr/>
        </p:nvSpPr>
        <p:spPr>
          <a:xfrm>
            <a:off x="11779094" y="5718023"/>
            <a:ext cx="3231574" cy="308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71" b="1" i="0" u="none" strike="noStrike" cap="none">
                <a:solidFill>
                  <a:srgbClr val="000000"/>
                </a:solidFill>
                <a:latin typeface="Ultra"/>
                <a:ea typeface="Ultra"/>
                <a:cs typeface="Ultra"/>
                <a:sym typeface="Ultra"/>
              </a:rPr>
              <a:t>Commission Fee</a:t>
            </a:r>
            <a:endParaRPr/>
          </a:p>
        </p:txBody>
      </p:sp>
      <p:sp>
        <p:nvSpPr>
          <p:cNvPr id="323" name="Google Shape;323;p12"/>
          <p:cNvSpPr txBox="1"/>
          <p:nvPr/>
        </p:nvSpPr>
        <p:spPr>
          <a:xfrm>
            <a:off x="10993849" y="6484539"/>
            <a:ext cx="4802064" cy="1540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71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Our platform will charge </a:t>
            </a:r>
            <a:r>
              <a:rPr lang="en-US" sz="2071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5% commission</a:t>
            </a:r>
            <a:r>
              <a:rPr lang="en-US" sz="2071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on successful second-hand vehicle sales, ensuring a fair fee structure for all users.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3"/>
          <p:cNvGrpSpPr/>
          <p:nvPr/>
        </p:nvGrpSpPr>
        <p:grpSpPr>
          <a:xfrm>
            <a:off x="3182915" y="491667"/>
            <a:ext cx="9601056" cy="2652237"/>
            <a:chOff x="0" y="0"/>
            <a:chExt cx="12801408" cy="3536316"/>
          </a:xfrm>
        </p:grpSpPr>
        <p:sp>
          <p:nvSpPr>
            <p:cNvPr id="329" name="Google Shape;329;p13"/>
            <p:cNvSpPr/>
            <p:nvPr/>
          </p:nvSpPr>
          <p:spPr>
            <a:xfrm>
              <a:off x="4632546" y="0"/>
              <a:ext cx="3536316" cy="3536316"/>
            </a:xfrm>
            <a:custGeom>
              <a:avLst/>
              <a:gdLst/>
              <a:ahLst/>
              <a:cxnLst/>
              <a:rect l="l" t="t" r="r" b="b"/>
              <a:pathLst>
                <a:path w="3536316" h="3536316" extrusionOk="0">
                  <a:moveTo>
                    <a:pt x="0" y="0"/>
                  </a:moveTo>
                  <a:lnTo>
                    <a:pt x="3536316" y="0"/>
                  </a:lnTo>
                  <a:lnTo>
                    <a:pt x="3536316" y="3536316"/>
                  </a:lnTo>
                  <a:lnTo>
                    <a:pt x="0" y="35363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30" name="Google Shape;330;p13"/>
            <p:cNvSpPr txBox="1"/>
            <p:nvPr/>
          </p:nvSpPr>
          <p:spPr>
            <a:xfrm>
              <a:off x="0" y="910356"/>
              <a:ext cx="12801408" cy="2290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Market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Strategies</a:t>
              </a:r>
              <a:endParaRPr/>
            </a:p>
          </p:txBody>
        </p:sp>
      </p:grpSp>
      <p:sp>
        <p:nvSpPr>
          <p:cNvPr id="331" name="Google Shape;331;p13"/>
          <p:cNvSpPr/>
          <p:nvPr/>
        </p:nvSpPr>
        <p:spPr>
          <a:xfrm>
            <a:off x="1341994" y="9487633"/>
            <a:ext cx="4568865" cy="107991"/>
          </a:xfrm>
          <a:custGeom>
            <a:avLst/>
            <a:gdLst/>
            <a:ahLst/>
            <a:cxnLst/>
            <a:rect l="l" t="t" r="r" b="b"/>
            <a:pathLst>
              <a:path w="4568865" h="107991" extrusionOk="0">
                <a:moveTo>
                  <a:pt x="0" y="0"/>
                </a:moveTo>
                <a:lnTo>
                  <a:pt x="4568865" y="0"/>
                </a:lnTo>
                <a:lnTo>
                  <a:pt x="4568865" y="107991"/>
                </a:lnTo>
                <a:lnTo>
                  <a:pt x="0" y="107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2" name="Google Shape;332;p13"/>
          <p:cNvSpPr/>
          <p:nvPr/>
        </p:nvSpPr>
        <p:spPr>
          <a:xfrm>
            <a:off x="6907193" y="9487633"/>
            <a:ext cx="4568865" cy="107991"/>
          </a:xfrm>
          <a:custGeom>
            <a:avLst/>
            <a:gdLst/>
            <a:ahLst/>
            <a:cxnLst/>
            <a:rect l="l" t="t" r="r" b="b"/>
            <a:pathLst>
              <a:path w="4568865" h="107991" extrusionOk="0">
                <a:moveTo>
                  <a:pt x="0" y="0"/>
                </a:moveTo>
                <a:lnTo>
                  <a:pt x="4568864" y="0"/>
                </a:lnTo>
                <a:lnTo>
                  <a:pt x="4568864" y="107991"/>
                </a:lnTo>
                <a:lnTo>
                  <a:pt x="0" y="107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3" name="Google Shape;333;p13"/>
          <p:cNvSpPr/>
          <p:nvPr/>
        </p:nvSpPr>
        <p:spPr>
          <a:xfrm>
            <a:off x="12377141" y="9487633"/>
            <a:ext cx="4568865" cy="107991"/>
          </a:xfrm>
          <a:custGeom>
            <a:avLst/>
            <a:gdLst/>
            <a:ahLst/>
            <a:cxnLst/>
            <a:rect l="l" t="t" r="r" b="b"/>
            <a:pathLst>
              <a:path w="4568865" h="107991" extrusionOk="0">
                <a:moveTo>
                  <a:pt x="0" y="0"/>
                </a:moveTo>
                <a:lnTo>
                  <a:pt x="4568865" y="0"/>
                </a:lnTo>
                <a:lnTo>
                  <a:pt x="4568865" y="107991"/>
                </a:lnTo>
                <a:lnTo>
                  <a:pt x="0" y="107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13"/>
          <p:cNvSpPr/>
          <p:nvPr/>
        </p:nvSpPr>
        <p:spPr>
          <a:xfrm rot="-1898322">
            <a:off x="13572083" y="-4398084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 extrusionOk="0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5" name="Google Shape;335;p13"/>
          <p:cNvSpPr/>
          <p:nvPr/>
        </p:nvSpPr>
        <p:spPr>
          <a:xfrm>
            <a:off x="2942433" y="4488585"/>
            <a:ext cx="1367987" cy="1367987"/>
          </a:xfrm>
          <a:custGeom>
            <a:avLst/>
            <a:gdLst/>
            <a:ahLst/>
            <a:cxnLst/>
            <a:rect l="l" t="t" r="r" b="b"/>
            <a:pathLst>
              <a:path w="1367987" h="1367987" extrusionOk="0">
                <a:moveTo>
                  <a:pt x="0" y="0"/>
                </a:moveTo>
                <a:lnTo>
                  <a:pt x="1367987" y="0"/>
                </a:lnTo>
                <a:lnTo>
                  <a:pt x="1367987" y="1367987"/>
                </a:lnTo>
                <a:lnTo>
                  <a:pt x="0" y="13679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6" name="Google Shape;336;p13"/>
          <p:cNvSpPr/>
          <p:nvPr/>
        </p:nvSpPr>
        <p:spPr>
          <a:xfrm>
            <a:off x="8396965" y="4396465"/>
            <a:ext cx="1494070" cy="1494070"/>
          </a:xfrm>
          <a:custGeom>
            <a:avLst/>
            <a:gdLst/>
            <a:ahLst/>
            <a:cxnLst/>
            <a:rect l="l" t="t" r="r" b="b"/>
            <a:pathLst>
              <a:path w="1494070" h="1494070" extrusionOk="0">
                <a:moveTo>
                  <a:pt x="0" y="0"/>
                </a:moveTo>
                <a:lnTo>
                  <a:pt x="1494070" y="0"/>
                </a:lnTo>
                <a:lnTo>
                  <a:pt x="1494070" y="1494070"/>
                </a:lnTo>
                <a:lnTo>
                  <a:pt x="0" y="1494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7" name="Google Shape;337;p13"/>
          <p:cNvSpPr/>
          <p:nvPr/>
        </p:nvSpPr>
        <p:spPr>
          <a:xfrm>
            <a:off x="13944528" y="4431435"/>
            <a:ext cx="1372379" cy="1372379"/>
          </a:xfrm>
          <a:custGeom>
            <a:avLst/>
            <a:gdLst/>
            <a:ahLst/>
            <a:cxnLst/>
            <a:rect l="l" t="t" r="r" b="b"/>
            <a:pathLst>
              <a:path w="1372379" h="1372379" extrusionOk="0">
                <a:moveTo>
                  <a:pt x="0" y="0"/>
                </a:moveTo>
                <a:lnTo>
                  <a:pt x="1372379" y="0"/>
                </a:lnTo>
                <a:lnTo>
                  <a:pt x="1372379" y="1372379"/>
                </a:lnTo>
                <a:lnTo>
                  <a:pt x="0" y="1372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8" name="Google Shape;338;p13"/>
          <p:cNvSpPr txBox="1"/>
          <p:nvPr/>
        </p:nvSpPr>
        <p:spPr>
          <a:xfrm>
            <a:off x="12377141" y="6728599"/>
            <a:ext cx="4568865" cy="256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will launch a referral program that encourages existing users to refer new buyers and sellers to the platform in exchange for promotions or special offers.</a:t>
            </a:r>
            <a:endParaRPr/>
          </a:p>
        </p:txBody>
      </p:sp>
      <p:sp>
        <p:nvSpPr>
          <p:cNvPr id="339" name="Google Shape;339;p13"/>
          <p:cNvSpPr txBox="1"/>
          <p:nvPr/>
        </p:nvSpPr>
        <p:spPr>
          <a:xfrm>
            <a:off x="12377141" y="5975264"/>
            <a:ext cx="456886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Referral Program</a:t>
            </a:r>
            <a:endParaRPr/>
          </a:p>
        </p:txBody>
      </p:sp>
      <p:sp>
        <p:nvSpPr>
          <p:cNvPr id="340" name="Google Shape;340;p13"/>
          <p:cNvSpPr txBox="1"/>
          <p:nvPr/>
        </p:nvSpPr>
        <p:spPr>
          <a:xfrm>
            <a:off x="2918145" y="3362979"/>
            <a:ext cx="12398761" cy="54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3C1053"/>
                </a:solidFill>
                <a:latin typeface="DM Sans"/>
                <a:ea typeface="DM Sans"/>
                <a:cs typeface="DM Sans"/>
                <a:sym typeface="DM Sans"/>
              </a:rPr>
              <a:t>Goal: Reach 3,000 users by the end of 2024</a:t>
            </a:r>
            <a:endParaRPr/>
          </a:p>
        </p:txBody>
      </p:sp>
      <p:sp>
        <p:nvSpPr>
          <p:cNvPr id="341" name="Google Shape;341;p13"/>
          <p:cNvSpPr txBox="1"/>
          <p:nvPr/>
        </p:nvSpPr>
        <p:spPr>
          <a:xfrm>
            <a:off x="1341994" y="6728599"/>
            <a:ext cx="4568865" cy="21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are trying to target online advertisements to reach potential users interested in buying and selling second-hand vehicles.</a:t>
            </a:r>
            <a:endParaRPr/>
          </a:p>
        </p:txBody>
      </p:sp>
      <p:sp>
        <p:nvSpPr>
          <p:cNvPr id="342" name="Google Shape;342;p13"/>
          <p:cNvSpPr txBox="1"/>
          <p:nvPr/>
        </p:nvSpPr>
        <p:spPr>
          <a:xfrm>
            <a:off x="6907193" y="6728599"/>
            <a:ext cx="4568865" cy="256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will collaborate with influencers to showcase the benefits of using our platform, highlighting the AI-powered verification system and secure document validation, etc.</a:t>
            </a:r>
            <a:endParaRPr/>
          </a:p>
        </p:txBody>
      </p:sp>
      <p:sp>
        <p:nvSpPr>
          <p:cNvPr id="343" name="Google Shape;343;p13"/>
          <p:cNvSpPr txBox="1"/>
          <p:nvPr/>
        </p:nvSpPr>
        <p:spPr>
          <a:xfrm>
            <a:off x="1341994" y="5975264"/>
            <a:ext cx="456886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oppins Black"/>
                <a:ea typeface="Poppins Black"/>
                <a:cs typeface="Poppins Black"/>
                <a:sym typeface="Poppins Black"/>
              </a:rPr>
              <a:t>Digital Marketing</a:t>
            </a:r>
            <a:endParaRPr/>
          </a:p>
        </p:txBody>
      </p:sp>
      <p:sp>
        <p:nvSpPr>
          <p:cNvPr id="344" name="Google Shape;344;p13"/>
          <p:cNvSpPr txBox="1"/>
          <p:nvPr/>
        </p:nvSpPr>
        <p:spPr>
          <a:xfrm>
            <a:off x="6907193" y="5975264"/>
            <a:ext cx="456886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Influencers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/>
          <p:nvPr/>
        </p:nvSpPr>
        <p:spPr>
          <a:xfrm rot="7536833">
            <a:off x="-5459561" y="-5529561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 extrusionOk="0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0" name="Google Shape;350;p14"/>
          <p:cNvSpPr/>
          <p:nvPr/>
        </p:nvSpPr>
        <p:spPr>
          <a:xfrm>
            <a:off x="7453145" y="4522914"/>
            <a:ext cx="674626" cy="1012572"/>
          </a:xfrm>
          <a:custGeom>
            <a:avLst/>
            <a:gdLst/>
            <a:ahLst/>
            <a:cxnLst/>
            <a:rect l="l" t="t" r="r" b="b"/>
            <a:pathLst>
              <a:path w="674626" h="1012572" extrusionOk="0">
                <a:moveTo>
                  <a:pt x="0" y="0"/>
                </a:moveTo>
                <a:lnTo>
                  <a:pt x="674626" y="0"/>
                </a:lnTo>
                <a:lnTo>
                  <a:pt x="674626" y="1012572"/>
                </a:lnTo>
                <a:lnTo>
                  <a:pt x="0" y="1012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1" name="Google Shape;351;p14"/>
          <p:cNvSpPr/>
          <p:nvPr/>
        </p:nvSpPr>
        <p:spPr>
          <a:xfrm>
            <a:off x="7478374" y="5943404"/>
            <a:ext cx="536752" cy="850301"/>
          </a:xfrm>
          <a:custGeom>
            <a:avLst/>
            <a:gdLst/>
            <a:ahLst/>
            <a:cxnLst/>
            <a:rect l="l" t="t" r="r" b="b"/>
            <a:pathLst>
              <a:path w="536752" h="850301" extrusionOk="0">
                <a:moveTo>
                  <a:pt x="0" y="0"/>
                </a:moveTo>
                <a:lnTo>
                  <a:pt x="536753" y="0"/>
                </a:lnTo>
                <a:lnTo>
                  <a:pt x="536753" y="850300"/>
                </a:lnTo>
                <a:lnTo>
                  <a:pt x="0" y="850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2" name="Google Shape;352;p14"/>
          <p:cNvSpPr/>
          <p:nvPr/>
        </p:nvSpPr>
        <p:spPr>
          <a:xfrm>
            <a:off x="7606819" y="7270476"/>
            <a:ext cx="279864" cy="1061095"/>
          </a:xfrm>
          <a:custGeom>
            <a:avLst/>
            <a:gdLst/>
            <a:ahLst/>
            <a:cxnLst/>
            <a:rect l="l" t="t" r="r" b="b"/>
            <a:pathLst>
              <a:path w="279864" h="1061095" extrusionOk="0">
                <a:moveTo>
                  <a:pt x="0" y="0"/>
                </a:moveTo>
                <a:lnTo>
                  <a:pt x="279863" y="0"/>
                </a:lnTo>
                <a:lnTo>
                  <a:pt x="279863" y="1061095"/>
                </a:lnTo>
                <a:lnTo>
                  <a:pt x="0" y="10610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3" name="Google Shape;353;p14"/>
          <p:cNvSpPr/>
          <p:nvPr/>
        </p:nvSpPr>
        <p:spPr>
          <a:xfrm>
            <a:off x="7340501" y="8579743"/>
            <a:ext cx="899915" cy="899915"/>
          </a:xfrm>
          <a:custGeom>
            <a:avLst/>
            <a:gdLst/>
            <a:ahLst/>
            <a:cxnLst/>
            <a:rect l="l" t="t" r="r" b="b"/>
            <a:pathLst>
              <a:path w="899915" h="899915" extrusionOk="0">
                <a:moveTo>
                  <a:pt x="0" y="0"/>
                </a:moveTo>
                <a:lnTo>
                  <a:pt x="899914" y="0"/>
                </a:lnTo>
                <a:lnTo>
                  <a:pt x="899914" y="899914"/>
                </a:lnTo>
                <a:lnTo>
                  <a:pt x="0" y="899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4" name="Google Shape;354;p14"/>
          <p:cNvSpPr/>
          <p:nvPr/>
        </p:nvSpPr>
        <p:spPr>
          <a:xfrm>
            <a:off x="16071716" y="4654553"/>
            <a:ext cx="977893" cy="977893"/>
          </a:xfrm>
          <a:custGeom>
            <a:avLst/>
            <a:gdLst/>
            <a:ahLst/>
            <a:cxnLst/>
            <a:rect l="l" t="t" r="r" b="b"/>
            <a:pathLst>
              <a:path w="977893" h="977893" extrusionOk="0">
                <a:moveTo>
                  <a:pt x="0" y="0"/>
                </a:moveTo>
                <a:lnTo>
                  <a:pt x="977893" y="0"/>
                </a:lnTo>
                <a:lnTo>
                  <a:pt x="977893" y="977894"/>
                </a:lnTo>
                <a:lnTo>
                  <a:pt x="0" y="977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5" name="Google Shape;355;p14"/>
          <p:cNvSpPr/>
          <p:nvPr/>
        </p:nvSpPr>
        <p:spPr>
          <a:xfrm>
            <a:off x="16289106" y="6006347"/>
            <a:ext cx="543113" cy="918585"/>
          </a:xfrm>
          <a:custGeom>
            <a:avLst/>
            <a:gdLst/>
            <a:ahLst/>
            <a:cxnLst/>
            <a:rect l="l" t="t" r="r" b="b"/>
            <a:pathLst>
              <a:path w="543113" h="918585" extrusionOk="0">
                <a:moveTo>
                  <a:pt x="0" y="0"/>
                </a:moveTo>
                <a:lnTo>
                  <a:pt x="543113" y="0"/>
                </a:lnTo>
                <a:lnTo>
                  <a:pt x="543113" y="918585"/>
                </a:lnTo>
                <a:lnTo>
                  <a:pt x="0" y="918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6" name="Google Shape;356;p14"/>
          <p:cNvSpPr/>
          <p:nvPr/>
        </p:nvSpPr>
        <p:spPr>
          <a:xfrm>
            <a:off x="16155085" y="7352386"/>
            <a:ext cx="962226" cy="897275"/>
          </a:xfrm>
          <a:custGeom>
            <a:avLst/>
            <a:gdLst/>
            <a:ahLst/>
            <a:cxnLst/>
            <a:rect l="l" t="t" r="r" b="b"/>
            <a:pathLst>
              <a:path w="962226" h="897275" extrusionOk="0">
                <a:moveTo>
                  <a:pt x="0" y="0"/>
                </a:moveTo>
                <a:lnTo>
                  <a:pt x="962225" y="0"/>
                </a:lnTo>
                <a:lnTo>
                  <a:pt x="962225" y="897275"/>
                </a:lnTo>
                <a:lnTo>
                  <a:pt x="0" y="897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7" name="Google Shape;357;p14"/>
          <p:cNvSpPr/>
          <p:nvPr/>
        </p:nvSpPr>
        <p:spPr>
          <a:xfrm>
            <a:off x="16289106" y="8428114"/>
            <a:ext cx="760503" cy="1084496"/>
          </a:xfrm>
          <a:custGeom>
            <a:avLst/>
            <a:gdLst/>
            <a:ahLst/>
            <a:cxnLst/>
            <a:rect l="l" t="t" r="r" b="b"/>
            <a:pathLst>
              <a:path w="760503" h="1084496" extrusionOk="0">
                <a:moveTo>
                  <a:pt x="0" y="0"/>
                </a:moveTo>
                <a:lnTo>
                  <a:pt x="760503" y="0"/>
                </a:lnTo>
                <a:lnTo>
                  <a:pt x="760503" y="1084497"/>
                </a:lnTo>
                <a:lnTo>
                  <a:pt x="0" y="108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8" name="Google Shape;358;p14"/>
          <p:cNvSpPr txBox="1"/>
          <p:nvPr/>
        </p:nvSpPr>
        <p:spPr>
          <a:xfrm>
            <a:off x="5183082" y="1073460"/>
            <a:ext cx="7921837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Roadmap</a:t>
            </a:r>
            <a:endParaRPr/>
          </a:p>
        </p:txBody>
      </p:sp>
      <p:sp>
        <p:nvSpPr>
          <p:cNvPr id="359" name="Google Shape;359;p14"/>
          <p:cNvSpPr txBox="1"/>
          <p:nvPr/>
        </p:nvSpPr>
        <p:spPr>
          <a:xfrm>
            <a:off x="3908513" y="2493521"/>
            <a:ext cx="11568559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We plan to sell important accessories for cars and basic maintenance</a:t>
            </a:r>
            <a:endParaRPr/>
          </a:p>
        </p:txBody>
      </p:sp>
      <p:sp>
        <p:nvSpPr>
          <p:cNvPr id="360" name="Google Shape;360;p14"/>
          <p:cNvSpPr txBox="1"/>
          <p:nvPr/>
        </p:nvSpPr>
        <p:spPr>
          <a:xfrm>
            <a:off x="384475" y="4940297"/>
            <a:ext cx="5941694" cy="69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engine oil maintenance service every 5,000 to 10,000 kms   </a:t>
            </a:r>
            <a:endParaRPr/>
          </a:p>
        </p:txBody>
      </p:sp>
      <p:sp>
        <p:nvSpPr>
          <p:cNvPr id="361" name="Google Shape;361;p14"/>
          <p:cNvSpPr txBox="1"/>
          <p:nvPr/>
        </p:nvSpPr>
        <p:spPr>
          <a:xfrm>
            <a:off x="384475" y="6214815"/>
            <a:ext cx="6670276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change of air filter every 15,000 to 30,000 kms </a:t>
            </a:r>
            <a:endParaRPr/>
          </a:p>
        </p:txBody>
      </p:sp>
      <p:sp>
        <p:nvSpPr>
          <p:cNvPr id="362" name="Google Shape;362;p14"/>
          <p:cNvSpPr txBox="1"/>
          <p:nvPr/>
        </p:nvSpPr>
        <p:spPr>
          <a:xfrm>
            <a:off x="384475" y="7635379"/>
            <a:ext cx="6933084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change of spark plugs every 30,000 to 100,000kms </a:t>
            </a:r>
            <a:endParaRPr/>
          </a:p>
        </p:txBody>
      </p:sp>
      <p:sp>
        <p:nvSpPr>
          <p:cNvPr id="363" name="Google Shape;363;p14"/>
          <p:cNvSpPr txBox="1"/>
          <p:nvPr/>
        </p:nvSpPr>
        <p:spPr>
          <a:xfrm>
            <a:off x="1132211" y="3496821"/>
            <a:ext cx="5437612" cy="61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4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Vehicle Maintenance</a:t>
            </a:r>
            <a:endParaRPr/>
          </a:p>
        </p:txBody>
      </p:sp>
      <p:sp>
        <p:nvSpPr>
          <p:cNvPr id="364" name="Google Shape;364;p14"/>
          <p:cNvSpPr txBox="1"/>
          <p:nvPr/>
        </p:nvSpPr>
        <p:spPr>
          <a:xfrm>
            <a:off x="10241222" y="3496821"/>
            <a:ext cx="5437612" cy="61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4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Vehicle Accessories</a:t>
            </a:r>
            <a:endParaRPr/>
          </a:p>
        </p:txBody>
      </p:sp>
      <p:sp>
        <p:nvSpPr>
          <p:cNvPr id="365" name="Google Shape;365;p14"/>
          <p:cNvSpPr txBox="1"/>
          <p:nvPr/>
        </p:nvSpPr>
        <p:spPr>
          <a:xfrm>
            <a:off x="384475" y="8877300"/>
            <a:ext cx="6392542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801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change of tires  every 8,000 to 10,000kms </a:t>
            </a:r>
            <a:endParaRPr/>
          </a:p>
        </p:txBody>
      </p:sp>
      <p:sp>
        <p:nvSpPr>
          <p:cNvPr id="366" name="Google Shape;366;p14"/>
          <p:cNvSpPr txBox="1"/>
          <p:nvPr/>
        </p:nvSpPr>
        <p:spPr>
          <a:xfrm>
            <a:off x="9657827" y="5000625"/>
            <a:ext cx="627134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797" marR="0" lvl="1" indent="-215898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999"/>
              <a:buFont typeface="Arial"/>
              <a:buChar char="•"/>
            </a:pPr>
            <a:r>
              <a:rPr lang="en-US" sz="1999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sell phone mounts for every type of  air vents</a:t>
            </a:r>
            <a:endParaRPr/>
          </a:p>
        </p:txBody>
      </p:sp>
      <p:sp>
        <p:nvSpPr>
          <p:cNvPr id="367" name="Google Shape;367;p14"/>
          <p:cNvSpPr txBox="1"/>
          <p:nvPr/>
        </p:nvSpPr>
        <p:spPr>
          <a:xfrm>
            <a:off x="9692792" y="6286252"/>
            <a:ext cx="477300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797" marR="0" lvl="1" indent="-215898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999"/>
              <a:buFont typeface="Arial"/>
              <a:buChar char="•"/>
            </a:pPr>
            <a:r>
              <a:rPr lang="en-US" sz="1999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sell car / radio adapters </a:t>
            </a:r>
            <a:endParaRPr/>
          </a:p>
        </p:txBody>
      </p:sp>
      <p:sp>
        <p:nvSpPr>
          <p:cNvPr id="368" name="Google Shape;368;p14"/>
          <p:cNvSpPr txBox="1"/>
          <p:nvPr/>
        </p:nvSpPr>
        <p:spPr>
          <a:xfrm>
            <a:off x="9692792" y="7644904"/>
            <a:ext cx="6378924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797" marR="0" lvl="1" indent="-215898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999"/>
              <a:buFont typeface="Arial"/>
              <a:buChar char="•"/>
            </a:pPr>
            <a:r>
              <a:rPr lang="en-US" sz="1999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sell car monitors for both android and apple</a:t>
            </a:r>
            <a:endParaRPr/>
          </a:p>
        </p:txBody>
      </p:sp>
      <p:sp>
        <p:nvSpPr>
          <p:cNvPr id="369" name="Google Shape;369;p14"/>
          <p:cNvSpPr txBox="1"/>
          <p:nvPr/>
        </p:nvSpPr>
        <p:spPr>
          <a:xfrm>
            <a:off x="9692792" y="8797032"/>
            <a:ext cx="5986042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31797" marR="0" lvl="1" indent="-215898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1999"/>
              <a:buFont typeface="Arial"/>
              <a:buChar char="•"/>
            </a:pPr>
            <a:r>
              <a:rPr lang="en-US" sz="1999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sell fuel additivie for every type of cars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00FE"/>
            </a:gs>
            <a:gs pos="25000">
              <a:srgbClr val="C900FE"/>
            </a:gs>
            <a:gs pos="50000">
              <a:srgbClr val="A136FF"/>
            </a:gs>
            <a:gs pos="75000">
              <a:srgbClr val="5142F0"/>
            </a:gs>
            <a:gs pos="100000">
              <a:srgbClr val="0033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5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5" name="Google Shape;375;p15"/>
          <p:cNvSpPr/>
          <p:nvPr/>
        </p:nvSpPr>
        <p:spPr>
          <a:xfrm rot="-1898322">
            <a:off x="-3467246" y="6327376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76" name="Google Shape;376;p15"/>
          <p:cNvGrpSpPr/>
          <p:nvPr/>
        </p:nvGrpSpPr>
        <p:grpSpPr>
          <a:xfrm>
            <a:off x="-1105323" y="2134916"/>
            <a:ext cx="20498646" cy="6581820"/>
            <a:chOff x="0" y="-47625"/>
            <a:chExt cx="5398820" cy="1733484"/>
          </a:xfrm>
        </p:grpSpPr>
        <p:sp>
          <p:nvSpPr>
            <p:cNvPr id="377" name="Google Shape;377;p1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 extrusionOk="0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4F6FC"/>
            </a:solidFill>
            <a:ln>
              <a:noFill/>
            </a:ln>
          </p:spPr>
        </p:sp>
        <p:sp>
          <p:nvSpPr>
            <p:cNvPr id="378" name="Google Shape;378;p15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5"/>
          <p:cNvGrpSpPr/>
          <p:nvPr/>
        </p:nvGrpSpPr>
        <p:grpSpPr>
          <a:xfrm>
            <a:off x="741325" y="5384383"/>
            <a:ext cx="2320198" cy="711502"/>
            <a:chOff x="0" y="-38100"/>
            <a:chExt cx="714567" cy="219126"/>
          </a:xfrm>
        </p:grpSpPr>
        <p:sp>
          <p:nvSpPr>
            <p:cNvPr id="380" name="Google Shape;380;p15"/>
            <p:cNvSpPr/>
            <p:nvPr/>
          </p:nvSpPr>
          <p:spPr>
            <a:xfrm>
              <a:off x="0" y="0"/>
              <a:ext cx="714567" cy="181026"/>
            </a:xfrm>
            <a:custGeom>
              <a:avLst/>
              <a:gdLst/>
              <a:ahLst/>
              <a:cxnLst/>
              <a:rect l="l" t="t" r="r" b="b"/>
              <a:pathLst>
                <a:path w="714567" h="181026" extrusionOk="0">
                  <a:moveTo>
                    <a:pt x="90513" y="0"/>
                  </a:moveTo>
                  <a:lnTo>
                    <a:pt x="624054" y="0"/>
                  </a:lnTo>
                  <a:cubicBezTo>
                    <a:pt x="648060" y="0"/>
                    <a:pt x="671082" y="9536"/>
                    <a:pt x="688056" y="26511"/>
                  </a:cubicBezTo>
                  <a:cubicBezTo>
                    <a:pt x="705031" y="43485"/>
                    <a:pt x="714567" y="66507"/>
                    <a:pt x="714567" y="90513"/>
                  </a:cubicBezTo>
                  <a:lnTo>
                    <a:pt x="714567" y="90513"/>
                  </a:lnTo>
                  <a:cubicBezTo>
                    <a:pt x="714567" y="114518"/>
                    <a:pt x="705031" y="137541"/>
                    <a:pt x="688056" y="154515"/>
                  </a:cubicBezTo>
                  <a:cubicBezTo>
                    <a:pt x="671082" y="171490"/>
                    <a:pt x="648060" y="181026"/>
                    <a:pt x="624054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 txBox="1"/>
            <p:nvPr/>
          </p:nvSpPr>
          <p:spPr>
            <a:xfrm>
              <a:off x="0" y="-38100"/>
              <a:ext cx="714567" cy="219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Men Monypothi</a:t>
              </a:r>
              <a:endParaRPr/>
            </a:p>
          </p:txBody>
        </p:sp>
      </p:grpSp>
      <p:grpSp>
        <p:nvGrpSpPr>
          <p:cNvPr id="382" name="Google Shape;382;p15"/>
          <p:cNvGrpSpPr/>
          <p:nvPr/>
        </p:nvGrpSpPr>
        <p:grpSpPr>
          <a:xfrm>
            <a:off x="829452" y="3229066"/>
            <a:ext cx="2285863" cy="2181770"/>
            <a:chOff x="-366471" y="-11891"/>
            <a:chExt cx="15572971" cy="14863810"/>
          </a:xfrm>
        </p:grpSpPr>
        <p:sp>
          <p:nvSpPr>
            <p:cNvPr id="383" name="Google Shape;383;p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 extrusionOk="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 extrusionOk="0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 extrusionOk="0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6633" t="-11400" r="-18617" b="-24453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15"/>
          <p:cNvGrpSpPr/>
          <p:nvPr/>
        </p:nvGrpSpPr>
        <p:grpSpPr>
          <a:xfrm>
            <a:off x="3509880" y="5353456"/>
            <a:ext cx="2320198" cy="742429"/>
            <a:chOff x="0" y="-47625"/>
            <a:chExt cx="714567" cy="228651"/>
          </a:xfrm>
        </p:grpSpPr>
        <p:sp>
          <p:nvSpPr>
            <p:cNvPr id="387" name="Google Shape;387;p15"/>
            <p:cNvSpPr/>
            <p:nvPr/>
          </p:nvSpPr>
          <p:spPr>
            <a:xfrm>
              <a:off x="0" y="0"/>
              <a:ext cx="714567" cy="181026"/>
            </a:xfrm>
            <a:custGeom>
              <a:avLst/>
              <a:gdLst/>
              <a:ahLst/>
              <a:cxnLst/>
              <a:rect l="l" t="t" r="r" b="b"/>
              <a:pathLst>
                <a:path w="714567" h="181026" extrusionOk="0">
                  <a:moveTo>
                    <a:pt x="90513" y="0"/>
                  </a:moveTo>
                  <a:lnTo>
                    <a:pt x="624054" y="0"/>
                  </a:lnTo>
                  <a:cubicBezTo>
                    <a:pt x="648060" y="0"/>
                    <a:pt x="671082" y="9536"/>
                    <a:pt x="688056" y="26511"/>
                  </a:cubicBezTo>
                  <a:cubicBezTo>
                    <a:pt x="705031" y="43485"/>
                    <a:pt x="714567" y="66507"/>
                    <a:pt x="714567" y="90513"/>
                  </a:cubicBezTo>
                  <a:lnTo>
                    <a:pt x="714567" y="90513"/>
                  </a:lnTo>
                  <a:cubicBezTo>
                    <a:pt x="714567" y="114518"/>
                    <a:pt x="705031" y="137541"/>
                    <a:pt x="688056" y="154515"/>
                  </a:cubicBezTo>
                  <a:cubicBezTo>
                    <a:pt x="671082" y="171490"/>
                    <a:pt x="648060" y="181026"/>
                    <a:pt x="624054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 txBox="1"/>
            <p:nvPr/>
          </p:nvSpPr>
          <p:spPr>
            <a:xfrm>
              <a:off x="0" y="-47625"/>
              <a:ext cx="714567" cy="228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Visivai Mut</a:t>
              </a:r>
              <a:endParaRPr/>
            </a:p>
          </p:txBody>
        </p:sp>
      </p:grpSp>
      <p:grpSp>
        <p:nvGrpSpPr>
          <p:cNvPr id="389" name="Google Shape;389;p15"/>
          <p:cNvGrpSpPr/>
          <p:nvPr/>
        </p:nvGrpSpPr>
        <p:grpSpPr>
          <a:xfrm>
            <a:off x="3598007" y="3229066"/>
            <a:ext cx="2285863" cy="2181770"/>
            <a:chOff x="-366471" y="-11891"/>
            <a:chExt cx="15572971" cy="14863810"/>
          </a:xfrm>
        </p:grpSpPr>
        <p:sp>
          <p:nvSpPr>
            <p:cNvPr id="390" name="Google Shape;390;p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 extrusionOk="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 extrusionOk="0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 extrusionOk="0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7696" t="-6934" r="-12640" b="-48407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5"/>
          <p:cNvGrpSpPr/>
          <p:nvPr/>
        </p:nvGrpSpPr>
        <p:grpSpPr>
          <a:xfrm>
            <a:off x="6276910" y="5384383"/>
            <a:ext cx="2320198" cy="711502"/>
            <a:chOff x="0" y="-38100"/>
            <a:chExt cx="714567" cy="219126"/>
          </a:xfrm>
        </p:grpSpPr>
        <p:sp>
          <p:nvSpPr>
            <p:cNvPr id="394" name="Google Shape;394;p15"/>
            <p:cNvSpPr/>
            <p:nvPr/>
          </p:nvSpPr>
          <p:spPr>
            <a:xfrm>
              <a:off x="0" y="0"/>
              <a:ext cx="714567" cy="181026"/>
            </a:xfrm>
            <a:custGeom>
              <a:avLst/>
              <a:gdLst/>
              <a:ahLst/>
              <a:cxnLst/>
              <a:rect l="l" t="t" r="r" b="b"/>
              <a:pathLst>
                <a:path w="714567" h="181026" extrusionOk="0">
                  <a:moveTo>
                    <a:pt x="90513" y="0"/>
                  </a:moveTo>
                  <a:lnTo>
                    <a:pt x="624054" y="0"/>
                  </a:lnTo>
                  <a:cubicBezTo>
                    <a:pt x="648060" y="0"/>
                    <a:pt x="671082" y="9536"/>
                    <a:pt x="688056" y="26511"/>
                  </a:cubicBezTo>
                  <a:cubicBezTo>
                    <a:pt x="705031" y="43485"/>
                    <a:pt x="714567" y="66507"/>
                    <a:pt x="714567" y="90513"/>
                  </a:cubicBezTo>
                  <a:lnTo>
                    <a:pt x="714567" y="90513"/>
                  </a:lnTo>
                  <a:cubicBezTo>
                    <a:pt x="714567" y="114518"/>
                    <a:pt x="705031" y="137541"/>
                    <a:pt x="688056" y="154515"/>
                  </a:cubicBezTo>
                  <a:cubicBezTo>
                    <a:pt x="671082" y="171490"/>
                    <a:pt x="648060" y="181026"/>
                    <a:pt x="624054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 txBox="1"/>
            <p:nvPr/>
          </p:nvSpPr>
          <p:spPr>
            <a:xfrm>
              <a:off x="0" y="-38100"/>
              <a:ext cx="714567" cy="219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Lyheang Houng</a:t>
              </a: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>
            <a:off x="6365038" y="3229066"/>
            <a:ext cx="2285863" cy="2181770"/>
            <a:chOff x="-366471" y="-11891"/>
            <a:chExt cx="15572971" cy="14863810"/>
          </a:xfrm>
        </p:grpSpPr>
        <p:sp>
          <p:nvSpPr>
            <p:cNvPr id="397" name="Google Shape;397;p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 extrusionOk="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 extrusionOk="0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 extrusionOk="0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222" t="-7246" r="222" b="-21392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15"/>
          <p:cNvGrpSpPr/>
          <p:nvPr/>
        </p:nvGrpSpPr>
        <p:grpSpPr>
          <a:xfrm>
            <a:off x="9110616" y="5384383"/>
            <a:ext cx="2320198" cy="711502"/>
            <a:chOff x="0" y="-38100"/>
            <a:chExt cx="714567" cy="219126"/>
          </a:xfrm>
        </p:grpSpPr>
        <p:sp>
          <p:nvSpPr>
            <p:cNvPr id="401" name="Google Shape;401;p15"/>
            <p:cNvSpPr/>
            <p:nvPr/>
          </p:nvSpPr>
          <p:spPr>
            <a:xfrm>
              <a:off x="0" y="0"/>
              <a:ext cx="714567" cy="181026"/>
            </a:xfrm>
            <a:custGeom>
              <a:avLst/>
              <a:gdLst/>
              <a:ahLst/>
              <a:cxnLst/>
              <a:rect l="l" t="t" r="r" b="b"/>
              <a:pathLst>
                <a:path w="714567" h="181026" extrusionOk="0">
                  <a:moveTo>
                    <a:pt x="90513" y="0"/>
                  </a:moveTo>
                  <a:lnTo>
                    <a:pt x="624054" y="0"/>
                  </a:lnTo>
                  <a:cubicBezTo>
                    <a:pt x="648060" y="0"/>
                    <a:pt x="671082" y="9536"/>
                    <a:pt x="688056" y="26511"/>
                  </a:cubicBezTo>
                  <a:cubicBezTo>
                    <a:pt x="705031" y="43485"/>
                    <a:pt x="714567" y="66507"/>
                    <a:pt x="714567" y="90513"/>
                  </a:cubicBezTo>
                  <a:lnTo>
                    <a:pt x="714567" y="90513"/>
                  </a:lnTo>
                  <a:cubicBezTo>
                    <a:pt x="714567" y="114518"/>
                    <a:pt x="705031" y="137541"/>
                    <a:pt x="688056" y="154515"/>
                  </a:cubicBezTo>
                  <a:cubicBezTo>
                    <a:pt x="671082" y="171490"/>
                    <a:pt x="648060" y="181026"/>
                    <a:pt x="624054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 txBox="1"/>
            <p:nvPr/>
          </p:nvSpPr>
          <p:spPr>
            <a:xfrm>
              <a:off x="0" y="-38100"/>
              <a:ext cx="714567" cy="219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Byeongheon Kim</a:t>
              </a:r>
              <a:endParaRPr/>
            </a:p>
          </p:txBody>
        </p:sp>
      </p:grpSp>
      <p:grpSp>
        <p:nvGrpSpPr>
          <p:cNvPr id="403" name="Google Shape;403;p15"/>
          <p:cNvGrpSpPr/>
          <p:nvPr/>
        </p:nvGrpSpPr>
        <p:grpSpPr>
          <a:xfrm>
            <a:off x="9198743" y="3229066"/>
            <a:ext cx="2285863" cy="2181770"/>
            <a:chOff x="-366471" y="-11891"/>
            <a:chExt cx="15572971" cy="14863810"/>
          </a:xfrm>
        </p:grpSpPr>
        <p:sp>
          <p:nvSpPr>
            <p:cNvPr id="404" name="Google Shape;404;p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 extrusionOk="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 extrusionOk="0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 extrusionOk="0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l="222" t="-5545" r="222" b="-27782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15"/>
          <p:cNvGrpSpPr/>
          <p:nvPr/>
        </p:nvGrpSpPr>
        <p:grpSpPr>
          <a:xfrm>
            <a:off x="12010996" y="5384383"/>
            <a:ext cx="2320198" cy="711502"/>
            <a:chOff x="0" y="-38100"/>
            <a:chExt cx="714567" cy="219126"/>
          </a:xfrm>
        </p:grpSpPr>
        <p:sp>
          <p:nvSpPr>
            <p:cNvPr id="408" name="Google Shape;408;p15"/>
            <p:cNvSpPr/>
            <p:nvPr/>
          </p:nvSpPr>
          <p:spPr>
            <a:xfrm>
              <a:off x="0" y="0"/>
              <a:ext cx="714567" cy="181026"/>
            </a:xfrm>
            <a:custGeom>
              <a:avLst/>
              <a:gdLst/>
              <a:ahLst/>
              <a:cxnLst/>
              <a:rect l="l" t="t" r="r" b="b"/>
              <a:pathLst>
                <a:path w="714567" h="181026" extrusionOk="0">
                  <a:moveTo>
                    <a:pt x="90513" y="0"/>
                  </a:moveTo>
                  <a:lnTo>
                    <a:pt x="624054" y="0"/>
                  </a:lnTo>
                  <a:cubicBezTo>
                    <a:pt x="648060" y="0"/>
                    <a:pt x="671082" y="9536"/>
                    <a:pt x="688056" y="26511"/>
                  </a:cubicBezTo>
                  <a:cubicBezTo>
                    <a:pt x="705031" y="43485"/>
                    <a:pt x="714567" y="66507"/>
                    <a:pt x="714567" y="90513"/>
                  </a:cubicBezTo>
                  <a:lnTo>
                    <a:pt x="714567" y="90513"/>
                  </a:lnTo>
                  <a:cubicBezTo>
                    <a:pt x="714567" y="114518"/>
                    <a:pt x="705031" y="137541"/>
                    <a:pt x="688056" y="154515"/>
                  </a:cubicBezTo>
                  <a:cubicBezTo>
                    <a:pt x="671082" y="171490"/>
                    <a:pt x="648060" y="181026"/>
                    <a:pt x="624054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 txBox="1"/>
            <p:nvPr/>
          </p:nvSpPr>
          <p:spPr>
            <a:xfrm>
              <a:off x="0" y="-38100"/>
              <a:ext cx="714567" cy="219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Kookyong Shim</a:t>
              </a:r>
              <a:endParaRPr/>
            </a:p>
          </p:txBody>
        </p:sp>
      </p:grpSp>
      <p:grpSp>
        <p:nvGrpSpPr>
          <p:cNvPr id="410" name="Google Shape;410;p15"/>
          <p:cNvGrpSpPr/>
          <p:nvPr/>
        </p:nvGrpSpPr>
        <p:grpSpPr>
          <a:xfrm>
            <a:off x="12099124" y="3229066"/>
            <a:ext cx="2285863" cy="2181770"/>
            <a:chOff x="-366471" y="-11891"/>
            <a:chExt cx="15572971" cy="14863810"/>
          </a:xfrm>
        </p:grpSpPr>
        <p:sp>
          <p:nvSpPr>
            <p:cNvPr id="411" name="Google Shape;411;p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 extrusionOk="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 extrusionOk="0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 extrusionOk="0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l="222" t="-5964" r="222" b="-27441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5"/>
          <p:cNvGrpSpPr/>
          <p:nvPr/>
        </p:nvGrpSpPr>
        <p:grpSpPr>
          <a:xfrm>
            <a:off x="14911377" y="5353456"/>
            <a:ext cx="2320198" cy="742429"/>
            <a:chOff x="0" y="-47625"/>
            <a:chExt cx="714567" cy="228651"/>
          </a:xfrm>
        </p:grpSpPr>
        <p:sp>
          <p:nvSpPr>
            <p:cNvPr id="415" name="Google Shape;415;p15"/>
            <p:cNvSpPr/>
            <p:nvPr/>
          </p:nvSpPr>
          <p:spPr>
            <a:xfrm>
              <a:off x="0" y="0"/>
              <a:ext cx="714567" cy="181026"/>
            </a:xfrm>
            <a:custGeom>
              <a:avLst/>
              <a:gdLst/>
              <a:ahLst/>
              <a:cxnLst/>
              <a:rect l="l" t="t" r="r" b="b"/>
              <a:pathLst>
                <a:path w="714567" h="181026" extrusionOk="0">
                  <a:moveTo>
                    <a:pt x="90513" y="0"/>
                  </a:moveTo>
                  <a:lnTo>
                    <a:pt x="624054" y="0"/>
                  </a:lnTo>
                  <a:cubicBezTo>
                    <a:pt x="648060" y="0"/>
                    <a:pt x="671082" y="9536"/>
                    <a:pt x="688056" y="26511"/>
                  </a:cubicBezTo>
                  <a:cubicBezTo>
                    <a:pt x="705031" y="43485"/>
                    <a:pt x="714567" y="66507"/>
                    <a:pt x="714567" y="90513"/>
                  </a:cubicBezTo>
                  <a:lnTo>
                    <a:pt x="714567" y="90513"/>
                  </a:lnTo>
                  <a:cubicBezTo>
                    <a:pt x="714567" y="114518"/>
                    <a:pt x="705031" y="137541"/>
                    <a:pt x="688056" y="154515"/>
                  </a:cubicBezTo>
                  <a:cubicBezTo>
                    <a:pt x="671082" y="171490"/>
                    <a:pt x="648060" y="181026"/>
                    <a:pt x="624054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 txBox="1"/>
            <p:nvPr/>
          </p:nvSpPr>
          <p:spPr>
            <a:xfrm>
              <a:off x="0" y="-47625"/>
              <a:ext cx="714567" cy="228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Yowhan Cha</a:t>
              </a:r>
              <a:endParaRPr/>
            </a:p>
          </p:txBody>
        </p:sp>
      </p:grpSp>
      <p:grpSp>
        <p:nvGrpSpPr>
          <p:cNvPr id="417" name="Google Shape;417;p15"/>
          <p:cNvGrpSpPr/>
          <p:nvPr/>
        </p:nvGrpSpPr>
        <p:grpSpPr>
          <a:xfrm>
            <a:off x="14999504" y="3229066"/>
            <a:ext cx="2285863" cy="2181770"/>
            <a:chOff x="-366471" y="-11891"/>
            <a:chExt cx="15572971" cy="14863810"/>
          </a:xfrm>
        </p:grpSpPr>
        <p:sp>
          <p:nvSpPr>
            <p:cNvPr id="418" name="Google Shape;418;p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 extrusionOk="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 extrusionOk="0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>
              <a:gsLst>
                <a:gs pos="0">
                  <a:srgbClr val="F600FE"/>
                </a:gs>
                <a:gs pos="25000">
                  <a:srgbClr val="C900FE"/>
                </a:gs>
                <a:gs pos="50000">
                  <a:srgbClr val="A136FF"/>
                </a:gs>
                <a:gs pos="75000">
                  <a:srgbClr val="5142F0"/>
                </a:gs>
                <a:gs pos="100000">
                  <a:srgbClr val="0033D9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 extrusionOk="0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l="222" t="-129" r="222" b="-19402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15"/>
          <p:cNvSpPr txBox="1"/>
          <p:nvPr/>
        </p:nvSpPr>
        <p:spPr>
          <a:xfrm>
            <a:off x="6470029" y="1019175"/>
            <a:ext cx="543384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4F6FC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/>
          </a:p>
        </p:txBody>
      </p:sp>
      <p:sp>
        <p:nvSpPr>
          <p:cNvPr id="422" name="Google Shape;422;p15"/>
          <p:cNvSpPr txBox="1"/>
          <p:nvPr/>
        </p:nvSpPr>
        <p:spPr>
          <a:xfrm>
            <a:off x="517147" y="6195830"/>
            <a:ext cx="2768555" cy="12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Telecommunication and Electronics Engineering</a:t>
            </a:r>
            <a:endParaRPr/>
          </a:p>
        </p:txBody>
      </p:sp>
      <p:sp>
        <p:nvSpPr>
          <p:cNvPr id="423" name="Google Shape;423;p15"/>
          <p:cNvSpPr txBox="1"/>
          <p:nvPr/>
        </p:nvSpPr>
        <p:spPr>
          <a:xfrm>
            <a:off x="3443626" y="6195830"/>
            <a:ext cx="2595405" cy="127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Telecommunication and Electronics Engineering</a:t>
            </a:r>
            <a:endParaRPr/>
          </a:p>
        </p:txBody>
      </p:sp>
      <p:sp>
        <p:nvSpPr>
          <p:cNvPr id="424" name="Google Shape;424;p15"/>
          <p:cNvSpPr txBox="1"/>
          <p:nvPr/>
        </p:nvSpPr>
        <p:spPr>
          <a:xfrm>
            <a:off x="6210657" y="6195830"/>
            <a:ext cx="2452706" cy="83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Science and Engineering</a:t>
            </a:r>
            <a:endParaRPr/>
          </a:p>
        </p:txBody>
      </p:sp>
      <p:sp>
        <p:nvSpPr>
          <p:cNvPr id="425" name="Google Shape;425;p15"/>
          <p:cNvSpPr txBox="1"/>
          <p:nvPr/>
        </p:nvSpPr>
        <p:spPr>
          <a:xfrm>
            <a:off x="9044362" y="6195830"/>
            <a:ext cx="2452706" cy="83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Automotive SW Engineering</a:t>
            </a:r>
            <a:endParaRPr/>
          </a:p>
        </p:txBody>
      </p:sp>
      <p:sp>
        <p:nvSpPr>
          <p:cNvPr id="426" name="Google Shape;426;p15"/>
          <p:cNvSpPr txBox="1"/>
          <p:nvPr/>
        </p:nvSpPr>
        <p:spPr>
          <a:xfrm>
            <a:off x="11944743" y="6195830"/>
            <a:ext cx="2452706" cy="83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Automotive &amp;</a:t>
            </a:r>
            <a:endParaRPr/>
          </a:p>
          <a:p>
            <a:pPr marL="0" marR="0" lvl="0" indent="0" algn="ctr" rtl="0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Entrepreneurship </a:t>
            </a:r>
            <a:endParaRPr/>
          </a:p>
        </p:txBody>
      </p:sp>
      <p:sp>
        <p:nvSpPr>
          <p:cNvPr id="427" name="Google Shape;427;p15"/>
          <p:cNvSpPr txBox="1"/>
          <p:nvPr/>
        </p:nvSpPr>
        <p:spPr>
          <a:xfrm>
            <a:off x="14845123" y="6195830"/>
            <a:ext cx="2452706" cy="83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Automotive</a:t>
            </a:r>
            <a:endParaRPr/>
          </a:p>
          <a:p>
            <a:pPr marL="0" marR="0" lvl="0" indent="0" algn="ctr" rtl="0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Engineering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6"/>
          <p:cNvSpPr/>
          <p:nvPr/>
        </p:nvSpPr>
        <p:spPr>
          <a:xfrm rot="-1898322">
            <a:off x="13299669" y="5075791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3" name="Google Shape;433;p16"/>
          <p:cNvSpPr/>
          <p:nvPr/>
        </p:nvSpPr>
        <p:spPr>
          <a:xfrm rot="-1898322">
            <a:off x="-3784911" y="-38994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 extrusionOk="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4" name="Google Shape;434;p16"/>
          <p:cNvSpPr/>
          <p:nvPr/>
        </p:nvSpPr>
        <p:spPr>
          <a:xfrm>
            <a:off x="5361112" y="6051304"/>
            <a:ext cx="757949" cy="757949"/>
          </a:xfrm>
          <a:custGeom>
            <a:avLst/>
            <a:gdLst/>
            <a:ahLst/>
            <a:cxnLst/>
            <a:rect l="l" t="t" r="r" b="b"/>
            <a:pathLst>
              <a:path w="757949" h="757949" extrusionOk="0">
                <a:moveTo>
                  <a:pt x="0" y="0"/>
                </a:moveTo>
                <a:lnTo>
                  <a:pt x="757949" y="0"/>
                </a:lnTo>
                <a:lnTo>
                  <a:pt x="757949" y="757949"/>
                </a:lnTo>
                <a:lnTo>
                  <a:pt x="0" y="757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5" name="Google Shape;435;p16"/>
          <p:cNvSpPr/>
          <p:nvPr/>
        </p:nvSpPr>
        <p:spPr>
          <a:xfrm>
            <a:off x="5341489" y="7066428"/>
            <a:ext cx="797195" cy="797195"/>
          </a:xfrm>
          <a:custGeom>
            <a:avLst/>
            <a:gdLst/>
            <a:ahLst/>
            <a:cxnLst/>
            <a:rect l="l" t="t" r="r" b="b"/>
            <a:pathLst>
              <a:path w="797195" h="797195" extrusionOk="0">
                <a:moveTo>
                  <a:pt x="0" y="0"/>
                </a:moveTo>
                <a:lnTo>
                  <a:pt x="797195" y="0"/>
                </a:lnTo>
                <a:lnTo>
                  <a:pt x="797195" y="797195"/>
                </a:lnTo>
                <a:lnTo>
                  <a:pt x="0" y="797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36" name="Google Shape;436;p16"/>
          <p:cNvSpPr txBox="1"/>
          <p:nvPr/>
        </p:nvSpPr>
        <p:spPr>
          <a:xfrm>
            <a:off x="5361112" y="5086884"/>
            <a:ext cx="3908246" cy="70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88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Contact Us</a:t>
            </a:r>
            <a:endParaRPr/>
          </a:p>
        </p:txBody>
      </p:sp>
      <p:sp>
        <p:nvSpPr>
          <p:cNvPr id="437" name="Google Shape;437;p16"/>
          <p:cNvSpPr txBox="1"/>
          <p:nvPr/>
        </p:nvSpPr>
        <p:spPr>
          <a:xfrm>
            <a:off x="6273573" y="6242594"/>
            <a:ext cx="2550558" cy="38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5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TinhLouk</a:t>
            </a:r>
            <a:endParaRPr/>
          </a:p>
        </p:txBody>
      </p:sp>
      <p:sp>
        <p:nvSpPr>
          <p:cNvPr id="438" name="Google Shape;438;p16"/>
          <p:cNvSpPr txBox="1"/>
          <p:nvPr/>
        </p:nvSpPr>
        <p:spPr>
          <a:xfrm>
            <a:off x="5361112" y="3432690"/>
            <a:ext cx="8460437" cy="157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24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/>
          </a:p>
        </p:txBody>
      </p:sp>
      <p:sp>
        <p:nvSpPr>
          <p:cNvPr id="439" name="Google Shape;439;p16"/>
          <p:cNvSpPr txBox="1"/>
          <p:nvPr/>
        </p:nvSpPr>
        <p:spPr>
          <a:xfrm>
            <a:off x="6273573" y="7250410"/>
            <a:ext cx="3516377" cy="38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35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tinhlouk@gmail.com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 rot="-2072413">
            <a:off x="14736636" y="6335817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 extrusionOk="0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7" name="Google Shape;107;p2"/>
          <p:cNvGrpSpPr/>
          <p:nvPr/>
        </p:nvGrpSpPr>
        <p:grpSpPr>
          <a:xfrm>
            <a:off x="1686006" y="2567225"/>
            <a:ext cx="6484643" cy="5145406"/>
            <a:chOff x="0" y="-9525"/>
            <a:chExt cx="8646190" cy="6860541"/>
          </a:xfrm>
        </p:grpSpPr>
        <p:sp>
          <p:nvSpPr>
            <p:cNvPr id="108" name="Google Shape;108;p2"/>
            <p:cNvSpPr/>
            <p:nvPr/>
          </p:nvSpPr>
          <p:spPr>
            <a:xfrm>
              <a:off x="0" y="2181815"/>
              <a:ext cx="8646190" cy="4669201"/>
            </a:xfrm>
            <a:custGeom>
              <a:avLst/>
              <a:gdLst/>
              <a:ahLst/>
              <a:cxnLst/>
              <a:rect l="l" t="t" r="r" b="b"/>
              <a:pathLst>
                <a:path w="5237988" h="2828670" extrusionOk="0">
                  <a:moveTo>
                    <a:pt x="5113528" y="2828670"/>
                  </a:moveTo>
                  <a:lnTo>
                    <a:pt x="124460" y="2828670"/>
                  </a:lnTo>
                  <a:cubicBezTo>
                    <a:pt x="55880" y="2828670"/>
                    <a:pt x="0" y="2772790"/>
                    <a:pt x="0" y="27042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113528" y="0"/>
                  </a:lnTo>
                  <a:cubicBezTo>
                    <a:pt x="5182108" y="0"/>
                    <a:pt x="5237988" y="55880"/>
                    <a:pt x="5237988" y="124460"/>
                  </a:cubicBezTo>
                  <a:lnTo>
                    <a:pt x="5237988" y="2704210"/>
                  </a:lnTo>
                  <a:cubicBezTo>
                    <a:pt x="5237988" y="2772790"/>
                    <a:pt x="5182108" y="2828670"/>
                    <a:pt x="5113528" y="2828670"/>
                  </a:cubicBezTo>
                  <a:close/>
                </a:path>
              </a:pathLst>
            </a:custGeom>
            <a:solidFill>
              <a:srgbClr val="FFF3E2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0" y="-9525"/>
              <a:ext cx="8287336" cy="1470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632B2B"/>
                  </a:solidFill>
                  <a:latin typeface="Arial"/>
                  <a:ea typeface="Arial"/>
                  <a:cs typeface="Arial"/>
                  <a:sym typeface="Arial"/>
                </a:rPr>
                <a:t>This is Amara</a:t>
              </a: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556521" y="2201841"/>
              <a:ext cx="7533148" cy="452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632B2B"/>
                  </a:solidFill>
                  <a:latin typeface="Arial"/>
                  <a:ea typeface="Arial"/>
                  <a:cs typeface="Arial"/>
                  <a:sym typeface="Arial"/>
                </a:rPr>
                <a:t>Amara is looking to buy a budget-size second-hand vehicle but struggles to find accurate information about the car's history and condition.</a:t>
              </a:r>
              <a:endParaRPr/>
            </a:p>
          </p:txBody>
        </p:sp>
      </p:grpSp>
      <p:sp>
        <p:nvSpPr>
          <p:cNvPr id="111" name="Google Shape;111;p2"/>
          <p:cNvSpPr/>
          <p:nvPr/>
        </p:nvSpPr>
        <p:spPr>
          <a:xfrm>
            <a:off x="8572381" y="4081180"/>
            <a:ext cx="6524893" cy="6557682"/>
          </a:xfrm>
          <a:custGeom>
            <a:avLst/>
            <a:gdLst/>
            <a:ahLst/>
            <a:cxnLst/>
            <a:rect l="l" t="t" r="r" b="b"/>
            <a:pathLst>
              <a:path w="6524893" h="6557682" extrusionOk="0">
                <a:moveTo>
                  <a:pt x="0" y="0"/>
                </a:moveTo>
                <a:lnTo>
                  <a:pt x="6524893" y="0"/>
                </a:lnTo>
                <a:lnTo>
                  <a:pt x="6524893" y="6557682"/>
                </a:lnTo>
                <a:lnTo>
                  <a:pt x="0" y="6557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" name="Google Shape;112;p2"/>
          <p:cNvSpPr/>
          <p:nvPr/>
        </p:nvSpPr>
        <p:spPr>
          <a:xfrm>
            <a:off x="10608800" y="-351862"/>
            <a:ext cx="5748307" cy="5748307"/>
          </a:xfrm>
          <a:custGeom>
            <a:avLst/>
            <a:gdLst/>
            <a:ahLst/>
            <a:cxnLst/>
            <a:rect l="l" t="t" r="r" b="b"/>
            <a:pathLst>
              <a:path w="5748307" h="5748307" extrusionOk="0">
                <a:moveTo>
                  <a:pt x="0" y="0"/>
                </a:moveTo>
                <a:lnTo>
                  <a:pt x="5748306" y="0"/>
                </a:lnTo>
                <a:lnTo>
                  <a:pt x="5748306" y="5748306"/>
                </a:lnTo>
                <a:lnTo>
                  <a:pt x="0" y="5748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60" t="-2630" b="-2630"/>
            </a:stretch>
          </a:blipFill>
          <a:ln>
            <a:noFill/>
          </a:ln>
        </p:spPr>
      </p:sp>
      <p:sp>
        <p:nvSpPr>
          <p:cNvPr id="113" name="Google Shape;113;p2"/>
          <p:cNvSpPr txBox="1"/>
          <p:nvPr/>
        </p:nvSpPr>
        <p:spPr>
          <a:xfrm>
            <a:off x="10423284" y="1613647"/>
            <a:ext cx="6119339" cy="160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I be sure that the information I get is accurate? And what if I encounter scams or fraud?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 rot="8522190">
            <a:off x="14362249" y="6117551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 extrusionOk="0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3"/>
          <p:cNvSpPr txBox="1"/>
          <p:nvPr/>
        </p:nvSpPr>
        <p:spPr>
          <a:xfrm>
            <a:off x="1595824" y="2849930"/>
            <a:ext cx="6665825" cy="1105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rPr>
              <a:t>This is Dara</a:t>
            </a:r>
            <a:endParaRPr/>
          </a:p>
        </p:txBody>
      </p:sp>
      <p:sp>
        <p:nvSpPr>
          <p:cNvPr id="120" name="Google Shape;120;p3"/>
          <p:cNvSpPr/>
          <p:nvPr/>
        </p:nvSpPr>
        <p:spPr>
          <a:xfrm>
            <a:off x="1532459" y="4269775"/>
            <a:ext cx="7361191" cy="2824182"/>
          </a:xfrm>
          <a:custGeom>
            <a:avLst/>
            <a:gdLst/>
            <a:ahLst/>
            <a:cxnLst/>
            <a:rect l="l" t="t" r="r" b="b"/>
            <a:pathLst>
              <a:path w="5946023" h="2281241" extrusionOk="0">
                <a:moveTo>
                  <a:pt x="5821562" y="2281241"/>
                </a:moveTo>
                <a:lnTo>
                  <a:pt x="124460" y="2281241"/>
                </a:lnTo>
                <a:cubicBezTo>
                  <a:pt x="55880" y="2281241"/>
                  <a:pt x="0" y="2225361"/>
                  <a:pt x="0" y="215678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821563" y="0"/>
                </a:lnTo>
                <a:cubicBezTo>
                  <a:pt x="5890143" y="0"/>
                  <a:pt x="5946023" y="55880"/>
                  <a:pt x="5946023" y="124460"/>
                </a:cubicBezTo>
                <a:lnTo>
                  <a:pt x="5946023" y="2156781"/>
                </a:lnTo>
                <a:cubicBezTo>
                  <a:pt x="5946023" y="2225361"/>
                  <a:pt x="5890143" y="2281241"/>
                  <a:pt x="5821563" y="2281241"/>
                </a:cubicBezTo>
                <a:close/>
              </a:path>
            </a:pathLst>
          </a:custGeom>
          <a:solidFill>
            <a:srgbClr val="FFF3E2">
              <a:alpha val="6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1913771" y="4710316"/>
            <a:ext cx="6534591" cy="180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632B2B"/>
                </a:solidFill>
                <a:latin typeface="Arial"/>
                <a:ea typeface="Arial"/>
                <a:cs typeface="Arial"/>
                <a:sym typeface="Arial"/>
              </a:rPr>
              <a:t>Dara wants to sell his used car quickly but is worried about encountering fraudsters and scams.</a:t>
            </a:r>
            <a:endParaRPr/>
          </a:p>
        </p:txBody>
      </p:sp>
      <p:sp>
        <p:nvSpPr>
          <p:cNvPr id="122" name="Google Shape;122;p3"/>
          <p:cNvSpPr/>
          <p:nvPr/>
        </p:nvSpPr>
        <p:spPr>
          <a:xfrm flipH="1">
            <a:off x="7724667" y="1647077"/>
            <a:ext cx="4186809" cy="8229600"/>
          </a:xfrm>
          <a:custGeom>
            <a:avLst/>
            <a:gdLst/>
            <a:ahLst/>
            <a:cxnLst/>
            <a:rect l="l" t="t" r="r" b="b"/>
            <a:pathLst>
              <a:path w="4186809" h="8229600" extrusionOk="0">
                <a:moveTo>
                  <a:pt x="4186809" y="0"/>
                </a:moveTo>
                <a:lnTo>
                  <a:pt x="0" y="0"/>
                </a:lnTo>
                <a:lnTo>
                  <a:pt x="0" y="8229600"/>
                </a:lnTo>
                <a:lnTo>
                  <a:pt x="4186809" y="8229600"/>
                </a:lnTo>
                <a:lnTo>
                  <a:pt x="418680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3"/>
          <p:cNvSpPr/>
          <p:nvPr/>
        </p:nvSpPr>
        <p:spPr>
          <a:xfrm rot="10800000" flipH="1">
            <a:off x="11708296" y="1090322"/>
            <a:ext cx="6174253" cy="6174253"/>
          </a:xfrm>
          <a:custGeom>
            <a:avLst/>
            <a:gdLst/>
            <a:ahLst/>
            <a:cxnLst/>
            <a:rect l="l" t="t" r="r" b="b"/>
            <a:pathLst>
              <a:path w="6174253" h="6174253" extrusionOk="0">
                <a:moveTo>
                  <a:pt x="6174252" y="0"/>
                </a:moveTo>
                <a:lnTo>
                  <a:pt x="0" y="0"/>
                </a:lnTo>
                <a:lnTo>
                  <a:pt x="0" y="6174252"/>
                </a:lnTo>
                <a:lnTo>
                  <a:pt x="6174252" y="6174252"/>
                </a:lnTo>
                <a:lnTo>
                  <a:pt x="617425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5260" t="-2630" b="-2630"/>
            </a:stretch>
          </a:blipFill>
          <a:ln>
            <a:noFill/>
          </a:ln>
        </p:spPr>
      </p:sp>
      <p:sp>
        <p:nvSpPr>
          <p:cNvPr id="124" name="Google Shape;124;p3"/>
          <p:cNvSpPr txBox="1"/>
          <p:nvPr/>
        </p:nvSpPr>
        <p:spPr>
          <a:xfrm>
            <a:off x="12449655" y="3387636"/>
            <a:ext cx="4265588" cy="160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I ensure a safe and trustworthy selling experience?</a:t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 rot="8522190">
            <a:off x="-2900001" y="-6824144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 extrusionOk="0">
                <a:moveTo>
                  <a:pt x="0" y="0"/>
                </a:moveTo>
                <a:lnTo>
                  <a:pt x="9627544" y="0"/>
                </a:lnTo>
                <a:lnTo>
                  <a:pt x="9627544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 rot="7536833">
            <a:off x="-5459561" y="-5529561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 extrusionOk="0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1" name="Google Shape;131;p4"/>
          <p:cNvGrpSpPr/>
          <p:nvPr/>
        </p:nvGrpSpPr>
        <p:grpSpPr>
          <a:xfrm>
            <a:off x="1039019" y="8005082"/>
            <a:ext cx="591738" cy="591738"/>
            <a:chOff x="0" y="0"/>
            <a:chExt cx="812800" cy="812800"/>
          </a:xfrm>
        </p:grpSpPr>
        <p:sp>
          <p:nvSpPr>
            <p:cNvPr id="132" name="Google Shape;132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5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34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5935210" y="7943910"/>
            <a:ext cx="615224" cy="615224"/>
            <a:chOff x="0" y="0"/>
            <a:chExt cx="812800" cy="812800"/>
          </a:xfrm>
        </p:grpSpPr>
        <p:sp>
          <p:nvSpPr>
            <p:cNvPr id="135" name="Google Shape;135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5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34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4"/>
          <p:cNvGrpSpPr/>
          <p:nvPr/>
        </p:nvGrpSpPr>
        <p:grpSpPr>
          <a:xfrm>
            <a:off x="11584148" y="7943910"/>
            <a:ext cx="638276" cy="638276"/>
            <a:chOff x="0" y="0"/>
            <a:chExt cx="812800" cy="812800"/>
          </a:xfrm>
        </p:grpSpPr>
        <p:sp>
          <p:nvSpPr>
            <p:cNvPr id="138" name="Google Shape;138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55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34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4"/>
          <p:cNvSpPr/>
          <p:nvPr/>
        </p:nvSpPr>
        <p:spPr>
          <a:xfrm>
            <a:off x="2181188" y="6282207"/>
            <a:ext cx="1637967" cy="1637967"/>
          </a:xfrm>
          <a:custGeom>
            <a:avLst/>
            <a:gdLst/>
            <a:ahLst/>
            <a:cxnLst/>
            <a:rect l="l" t="t" r="r" b="b"/>
            <a:pathLst>
              <a:path w="1637967" h="1637967" extrusionOk="0">
                <a:moveTo>
                  <a:pt x="0" y="0"/>
                </a:moveTo>
                <a:lnTo>
                  <a:pt x="1637966" y="0"/>
                </a:lnTo>
                <a:lnTo>
                  <a:pt x="1637966" y="1637966"/>
                </a:lnTo>
                <a:lnTo>
                  <a:pt x="0" y="1637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1" name="Google Shape;141;p4"/>
          <p:cNvSpPr/>
          <p:nvPr/>
        </p:nvSpPr>
        <p:spPr>
          <a:xfrm>
            <a:off x="14164732" y="6324574"/>
            <a:ext cx="1425138" cy="1425138"/>
          </a:xfrm>
          <a:custGeom>
            <a:avLst/>
            <a:gdLst/>
            <a:ahLst/>
            <a:cxnLst/>
            <a:rect l="l" t="t" r="r" b="b"/>
            <a:pathLst>
              <a:path w="1425138" h="1425138" extrusionOk="0">
                <a:moveTo>
                  <a:pt x="0" y="0"/>
                </a:moveTo>
                <a:lnTo>
                  <a:pt x="1425137" y="0"/>
                </a:lnTo>
                <a:lnTo>
                  <a:pt x="1425137" y="1425137"/>
                </a:lnTo>
                <a:lnTo>
                  <a:pt x="0" y="1425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2" name="Google Shape;142;p4"/>
          <p:cNvSpPr/>
          <p:nvPr/>
        </p:nvSpPr>
        <p:spPr>
          <a:xfrm>
            <a:off x="7675578" y="6324574"/>
            <a:ext cx="1548037" cy="1548037"/>
          </a:xfrm>
          <a:custGeom>
            <a:avLst/>
            <a:gdLst/>
            <a:ahLst/>
            <a:cxnLst/>
            <a:rect l="l" t="t" r="r" b="b"/>
            <a:pathLst>
              <a:path w="1548037" h="1548037" extrusionOk="0">
                <a:moveTo>
                  <a:pt x="0" y="0"/>
                </a:moveTo>
                <a:lnTo>
                  <a:pt x="1548037" y="0"/>
                </a:lnTo>
                <a:lnTo>
                  <a:pt x="1548037" y="1548036"/>
                </a:lnTo>
                <a:lnTo>
                  <a:pt x="0" y="1548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3" name="Google Shape;143;p4"/>
          <p:cNvGrpSpPr/>
          <p:nvPr/>
        </p:nvGrpSpPr>
        <p:grpSpPr>
          <a:xfrm>
            <a:off x="8139971" y="3173762"/>
            <a:ext cx="3032537" cy="2306469"/>
            <a:chOff x="0" y="-130607"/>
            <a:chExt cx="4043383" cy="3075292"/>
          </a:xfrm>
        </p:grpSpPr>
        <p:grpSp>
          <p:nvGrpSpPr>
            <p:cNvPr id="144" name="Google Shape;144;p4"/>
            <p:cNvGrpSpPr/>
            <p:nvPr/>
          </p:nvGrpSpPr>
          <p:grpSpPr>
            <a:xfrm>
              <a:off x="0" y="-130607"/>
              <a:ext cx="4043383" cy="3075292"/>
              <a:chOff x="0" y="-28575"/>
              <a:chExt cx="884634" cy="672830"/>
            </a:xfrm>
          </p:grpSpPr>
          <p:sp>
            <p:nvSpPr>
              <p:cNvPr id="145" name="Google Shape;145;p4"/>
              <p:cNvSpPr/>
              <p:nvPr/>
            </p:nvSpPr>
            <p:spPr>
              <a:xfrm>
                <a:off x="0" y="0"/>
                <a:ext cx="884634" cy="644255"/>
              </a:xfrm>
              <a:custGeom>
                <a:avLst/>
                <a:gdLst/>
                <a:ahLst/>
                <a:cxnLst/>
                <a:rect l="l" t="t" r="r" b="b"/>
                <a:pathLst>
                  <a:path w="884634" h="644255" extrusionOk="0">
                    <a:moveTo>
                      <a:pt x="98172" y="0"/>
                    </a:moveTo>
                    <a:lnTo>
                      <a:pt x="786462" y="0"/>
                    </a:lnTo>
                    <a:cubicBezTo>
                      <a:pt x="812499" y="0"/>
                      <a:pt x="837470" y="10343"/>
                      <a:pt x="855880" y="28754"/>
                    </a:cubicBezTo>
                    <a:cubicBezTo>
                      <a:pt x="874291" y="47165"/>
                      <a:pt x="884634" y="72135"/>
                      <a:pt x="884634" y="98172"/>
                    </a:cubicBezTo>
                    <a:lnTo>
                      <a:pt x="884634" y="546083"/>
                    </a:lnTo>
                    <a:cubicBezTo>
                      <a:pt x="884634" y="572120"/>
                      <a:pt x="874291" y="597090"/>
                      <a:pt x="855880" y="615501"/>
                    </a:cubicBezTo>
                    <a:cubicBezTo>
                      <a:pt x="837470" y="633912"/>
                      <a:pt x="812499" y="644255"/>
                      <a:pt x="786462" y="644255"/>
                    </a:cubicBezTo>
                    <a:lnTo>
                      <a:pt x="98172" y="644255"/>
                    </a:lnTo>
                    <a:cubicBezTo>
                      <a:pt x="72135" y="644255"/>
                      <a:pt x="47165" y="633912"/>
                      <a:pt x="28754" y="615501"/>
                    </a:cubicBezTo>
                    <a:cubicBezTo>
                      <a:pt x="10343" y="597090"/>
                      <a:pt x="0" y="572120"/>
                      <a:pt x="0" y="546083"/>
                    </a:cubicBezTo>
                    <a:lnTo>
                      <a:pt x="0" y="98172"/>
                    </a:lnTo>
                    <a:cubicBezTo>
                      <a:pt x="0" y="72135"/>
                      <a:pt x="10343" y="47165"/>
                      <a:pt x="28754" y="28754"/>
                    </a:cubicBezTo>
                    <a:cubicBezTo>
                      <a:pt x="47165" y="10343"/>
                      <a:pt x="72135" y="0"/>
                      <a:pt x="98172" y="0"/>
                    </a:cubicBezTo>
                    <a:close/>
                  </a:path>
                </a:pathLst>
              </a:custGeom>
              <a:solidFill>
                <a:srgbClr val="86EA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 txBox="1"/>
              <p:nvPr/>
            </p:nvSpPr>
            <p:spPr>
              <a:xfrm>
                <a:off x="0" y="-28575"/>
                <a:ext cx="884634" cy="672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02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7" name="Google Shape;147;p4"/>
            <p:cNvSpPr txBox="1"/>
            <p:nvPr/>
          </p:nvSpPr>
          <p:spPr>
            <a:xfrm>
              <a:off x="1306571" y="298164"/>
              <a:ext cx="1430240" cy="921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62" b="0" i="0" u="none" strike="noStrike" cap="none">
                  <a:solidFill>
                    <a:srgbClr val="EB3B49"/>
                  </a:solidFill>
                  <a:latin typeface="Arial"/>
                  <a:ea typeface="Arial"/>
                  <a:cs typeface="Arial"/>
                  <a:sym typeface="Arial"/>
                </a:rPr>
                <a:t>85%</a:t>
              </a:r>
              <a:endParaRPr/>
            </a:p>
          </p:txBody>
        </p:sp>
        <p:sp>
          <p:nvSpPr>
            <p:cNvPr id="148" name="Google Shape;148;p4"/>
            <p:cNvSpPr txBox="1"/>
            <p:nvPr/>
          </p:nvSpPr>
          <p:spPr>
            <a:xfrm>
              <a:off x="495693" y="1353522"/>
              <a:ext cx="3051998" cy="10038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66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 of 68 surveys</a:t>
              </a:r>
              <a:endParaRPr/>
            </a:p>
          </p:txBody>
        </p:sp>
      </p:grpSp>
      <p:sp>
        <p:nvSpPr>
          <p:cNvPr id="149" name="Google Shape;149;p4"/>
          <p:cNvSpPr txBox="1"/>
          <p:nvPr/>
        </p:nvSpPr>
        <p:spPr>
          <a:xfrm>
            <a:off x="3142011" y="2398811"/>
            <a:ext cx="14314592" cy="483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world of buying and selling used vehicles, it is difficult to know who to TRUST!</a:t>
            </a: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2667782" y="5648703"/>
            <a:ext cx="9261277" cy="371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people from age 25 to 50 are facing challenges such as:</a:t>
            </a:r>
            <a:endParaRPr/>
          </a:p>
        </p:txBody>
      </p:sp>
      <p:sp>
        <p:nvSpPr>
          <p:cNvPr id="151" name="Google Shape;151;p4"/>
          <p:cNvSpPr txBox="1"/>
          <p:nvPr/>
        </p:nvSpPr>
        <p:spPr>
          <a:xfrm>
            <a:off x="1771018" y="7977323"/>
            <a:ext cx="3857314" cy="37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trust</a:t>
            </a:r>
            <a:endParaRPr/>
          </a:p>
        </p:txBody>
      </p:sp>
      <p:sp>
        <p:nvSpPr>
          <p:cNvPr id="152" name="Google Shape;152;p4"/>
          <p:cNvSpPr txBox="1"/>
          <p:nvPr/>
        </p:nvSpPr>
        <p:spPr>
          <a:xfrm>
            <a:off x="1771018" y="8446486"/>
            <a:ext cx="3424253" cy="117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buyers and sellers often lack confidence in the accuracy of information within the second-hand vehicle market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1168733" y="8008544"/>
            <a:ext cx="332309" cy="50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6716921" y="7971205"/>
            <a:ext cx="3278196" cy="373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Risks of Scams and Fraud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6751260" y="8383761"/>
            <a:ext cx="4092950" cy="117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possibility of encountering tricking advertisements, forged documents, and misrepresented vehicle conditions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6070073" y="7950912"/>
            <a:ext cx="345498" cy="509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12426094" y="7977907"/>
            <a:ext cx="5371642" cy="34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8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Access to Reliable Information</a:t>
            </a:r>
            <a:endParaRPr/>
          </a:p>
        </p:txBody>
      </p:sp>
      <p:sp>
        <p:nvSpPr>
          <p:cNvPr id="158" name="Google Shape;158;p4"/>
          <p:cNvSpPr txBox="1"/>
          <p:nvPr/>
        </p:nvSpPr>
        <p:spPr>
          <a:xfrm>
            <a:off x="12426094" y="8425863"/>
            <a:ext cx="5030508" cy="115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cannot obtain accurate information about the history, and condition of second-hand vehicles, resulting in uninformed purchase decisions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11724065" y="7963912"/>
            <a:ext cx="358444" cy="52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7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/>
          </a:p>
        </p:txBody>
      </p:sp>
      <p:sp>
        <p:nvSpPr>
          <p:cNvPr id="160" name="Google Shape;160;p4"/>
          <p:cNvSpPr txBox="1"/>
          <p:nvPr/>
        </p:nvSpPr>
        <p:spPr>
          <a:xfrm>
            <a:off x="7409193" y="1028700"/>
            <a:ext cx="4494094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EB3B49"/>
                </a:solidFill>
                <a:latin typeface="Montserrat"/>
                <a:ea typeface="Montserrat"/>
                <a:cs typeface="Montserrat"/>
                <a:sym typeface="Montserrat"/>
              </a:rPr>
              <a:t>Problems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/>
          <p:nvPr/>
        </p:nvSpPr>
        <p:spPr>
          <a:xfrm>
            <a:off x="11778190" y="-3942644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 extrusionOk="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5"/>
          <p:cNvSpPr/>
          <p:nvPr/>
        </p:nvSpPr>
        <p:spPr>
          <a:xfrm>
            <a:off x="2640858" y="3328115"/>
            <a:ext cx="915239" cy="900262"/>
          </a:xfrm>
          <a:custGeom>
            <a:avLst/>
            <a:gdLst/>
            <a:ahLst/>
            <a:cxnLst/>
            <a:rect l="l" t="t" r="r" b="b"/>
            <a:pathLst>
              <a:path w="915239" h="900262" extrusionOk="0">
                <a:moveTo>
                  <a:pt x="0" y="0"/>
                </a:moveTo>
                <a:lnTo>
                  <a:pt x="915239" y="0"/>
                </a:lnTo>
                <a:lnTo>
                  <a:pt x="915239" y="900262"/>
                </a:lnTo>
                <a:lnTo>
                  <a:pt x="0" y="900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5"/>
          <p:cNvSpPr/>
          <p:nvPr/>
        </p:nvSpPr>
        <p:spPr>
          <a:xfrm>
            <a:off x="2567896" y="5124582"/>
            <a:ext cx="989151" cy="989151"/>
          </a:xfrm>
          <a:custGeom>
            <a:avLst/>
            <a:gdLst/>
            <a:ahLst/>
            <a:cxnLst/>
            <a:rect l="l" t="t" r="r" b="b"/>
            <a:pathLst>
              <a:path w="989151" h="989151" extrusionOk="0">
                <a:moveTo>
                  <a:pt x="0" y="0"/>
                </a:moveTo>
                <a:lnTo>
                  <a:pt x="989151" y="0"/>
                </a:lnTo>
                <a:lnTo>
                  <a:pt x="989151" y="989151"/>
                </a:lnTo>
                <a:lnTo>
                  <a:pt x="0" y="989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5"/>
          <p:cNvSpPr/>
          <p:nvPr/>
        </p:nvSpPr>
        <p:spPr>
          <a:xfrm>
            <a:off x="2567896" y="6999217"/>
            <a:ext cx="1022159" cy="873946"/>
          </a:xfrm>
          <a:custGeom>
            <a:avLst/>
            <a:gdLst/>
            <a:ahLst/>
            <a:cxnLst/>
            <a:rect l="l" t="t" r="r" b="b"/>
            <a:pathLst>
              <a:path w="1022159" h="873946" extrusionOk="0">
                <a:moveTo>
                  <a:pt x="0" y="0"/>
                </a:moveTo>
                <a:lnTo>
                  <a:pt x="1022158" y="0"/>
                </a:lnTo>
                <a:lnTo>
                  <a:pt x="1022158" y="873945"/>
                </a:lnTo>
                <a:lnTo>
                  <a:pt x="0" y="873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9" name="Google Shape;169;p5"/>
          <p:cNvSpPr/>
          <p:nvPr/>
        </p:nvSpPr>
        <p:spPr>
          <a:xfrm>
            <a:off x="2640858" y="8685711"/>
            <a:ext cx="949196" cy="949196"/>
          </a:xfrm>
          <a:custGeom>
            <a:avLst/>
            <a:gdLst/>
            <a:ahLst/>
            <a:cxnLst/>
            <a:rect l="l" t="t" r="r" b="b"/>
            <a:pathLst>
              <a:path w="949196" h="949196" extrusionOk="0">
                <a:moveTo>
                  <a:pt x="0" y="0"/>
                </a:moveTo>
                <a:lnTo>
                  <a:pt x="949196" y="0"/>
                </a:lnTo>
                <a:lnTo>
                  <a:pt x="949196" y="949195"/>
                </a:lnTo>
                <a:lnTo>
                  <a:pt x="0" y="949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0" name="Google Shape;170;p5"/>
          <p:cNvSpPr txBox="1"/>
          <p:nvPr/>
        </p:nvSpPr>
        <p:spPr>
          <a:xfrm>
            <a:off x="2276415" y="848485"/>
            <a:ext cx="8525731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Solutions</a:t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1028700" y="2118336"/>
            <a:ext cx="11736532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A mobile application software </a:t>
            </a:r>
            <a:r>
              <a:rPr lang="en-US" sz="2499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where users can sell or buy second-hand vehicles.</a:t>
            </a:r>
            <a:endParaRPr/>
          </a:p>
        </p:txBody>
      </p:sp>
      <p:sp>
        <p:nvSpPr>
          <p:cNvPr id="172" name="Google Shape;172;p5"/>
          <p:cNvSpPr txBox="1"/>
          <p:nvPr/>
        </p:nvSpPr>
        <p:spPr>
          <a:xfrm>
            <a:off x="4126352" y="3162763"/>
            <a:ext cx="765183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AI-Powered Verification</a:t>
            </a:r>
            <a:endParaRPr/>
          </a:p>
        </p:txBody>
      </p:sp>
      <p:sp>
        <p:nvSpPr>
          <p:cNvPr id="173" name="Google Shape;173;p5"/>
          <p:cNvSpPr txBox="1"/>
          <p:nvPr/>
        </p:nvSpPr>
        <p:spPr>
          <a:xfrm>
            <a:off x="4126352" y="3714291"/>
            <a:ext cx="7651839" cy="71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3" b="0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Implement an image recognition technology to analyze posted images and verify that they are indeed vehicles.</a:t>
            </a:r>
            <a:endParaRPr/>
          </a:p>
        </p:txBody>
      </p:sp>
      <p:sp>
        <p:nvSpPr>
          <p:cNvPr id="174" name="Google Shape;174;p5"/>
          <p:cNvSpPr txBox="1"/>
          <p:nvPr/>
        </p:nvSpPr>
        <p:spPr>
          <a:xfrm>
            <a:off x="1797323" y="3462922"/>
            <a:ext cx="238051" cy="67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1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1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>
            <a:off x="4090447" y="4868552"/>
            <a:ext cx="865806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Document Validation System</a:t>
            </a:r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4090447" y="5420079"/>
            <a:ext cx="8658065" cy="108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3" b="0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Create a secure document validation system that verifies critical documents such as ownership certificates, vehicle history reports, and user identities to prevent fraud/scam activities.</a:t>
            </a:r>
            <a:endParaRPr/>
          </a:p>
        </p:txBody>
      </p:sp>
      <p:sp>
        <p:nvSpPr>
          <p:cNvPr id="177" name="Google Shape;177;p5"/>
          <p:cNvSpPr txBox="1"/>
          <p:nvPr/>
        </p:nvSpPr>
        <p:spPr>
          <a:xfrm>
            <a:off x="1778004" y="5339519"/>
            <a:ext cx="358304" cy="67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1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1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178" name="Google Shape;178;p5"/>
          <p:cNvSpPr txBox="1"/>
          <p:nvPr/>
        </p:nvSpPr>
        <p:spPr>
          <a:xfrm>
            <a:off x="4050152" y="6820707"/>
            <a:ext cx="1024695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Foster connection between buyers and sellers</a:t>
            </a:r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4050152" y="7372234"/>
            <a:ext cx="7998360" cy="71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3" b="0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Offer a user-friendly messaging interface within the application and facilitate in-app meeting scheduling.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1739271" y="7121613"/>
            <a:ext cx="359569" cy="67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1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1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181" name="Google Shape;181;p5"/>
          <p:cNvSpPr txBox="1"/>
          <p:nvPr/>
        </p:nvSpPr>
        <p:spPr>
          <a:xfrm>
            <a:off x="4050152" y="8413622"/>
            <a:ext cx="79983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Verified User Profiles and Identities</a:t>
            </a:r>
            <a:endParaRPr/>
          </a:p>
        </p:txBody>
      </p:sp>
      <p:sp>
        <p:nvSpPr>
          <p:cNvPr id="182" name="Google Shape;182;p5"/>
          <p:cNvSpPr txBox="1"/>
          <p:nvPr/>
        </p:nvSpPr>
        <p:spPr>
          <a:xfrm>
            <a:off x="4050152" y="8965150"/>
            <a:ext cx="7998360" cy="71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3" b="0" i="0" u="none" strike="noStrike" cap="non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Implement a verification process to ensure the authenticity of user-profiles and identities.</a:t>
            </a:r>
            <a:endParaRPr/>
          </a:p>
        </p:txBody>
      </p:sp>
      <p:sp>
        <p:nvSpPr>
          <p:cNvPr id="183" name="Google Shape;183;p5"/>
          <p:cNvSpPr txBox="1"/>
          <p:nvPr/>
        </p:nvSpPr>
        <p:spPr>
          <a:xfrm>
            <a:off x="1766990" y="8809779"/>
            <a:ext cx="418430" cy="67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1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81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13062126" y="-5395923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 extrusionOk="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723900" y="3242331"/>
            <a:ext cx="2779700" cy="6015969"/>
          </a:xfrm>
          <a:custGeom>
            <a:avLst/>
            <a:gdLst/>
            <a:ahLst/>
            <a:cxnLst/>
            <a:rect l="l" t="t" r="r" b="b"/>
            <a:pathLst>
              <a:path w="2779700" h="6015969" extrusionOk="0">
                <a:moveTo>
                  <a:pt x="0" y="0"/>
                </a:moveTo>
                <a:lnTo>
                  <a:pt x="2779700" y="0"/>
                </a:lnTo>
                <a:lnTo>
                  <a:pt x="2779700" y="6015969"/>
                </a:lnTo>
                <a:lnTo>
                  <a:pt x="0" y="6015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0" name="Google Shape;190;p6"/>
          <p:cNvSpPr/>
          <p:nvPr/>
        </p:nvSpPr>
        <p:spPr>
          <a:xfrm>
            <a:off x="4322956" y="3242331"/>
            <a:ext cx="2779700" cy="6015969"/>
          </a:xfrm>
          <a:custGeom>
            <a:avLst/>
            <a:gdLst/>
            <a:ahLst/>
            <a:cxnLst/>
            <a:rect l="l" t="t" r="r" b="b"/>
            <a:pathLst>
              <a:path w="2779700" h="6015969" extrusionOk="0">
                <a:moveTo>
                  <a:pt x="0" y="0"/>
                </a:moveTo>
                <a:lnTo>
                  <a:pt x="2779700" y="0"/>
                </a:lnTo>
                <a:lnTo>
                  <a:pt x="2779700" y="6015969"/>
                </a:lnTo>
                <a:lnTo>
                  <a:pt x="0" y="6015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1" name="Google Shape;191;p6"/>
          <p:cNvSpPr/>
          <p:nvPr/>
        </p:nvSpPr>
        <p:spPr>
          <a:xfrm>
            <a:off x="7786208" y="3242331"/>
            <a:ext cx="2779700" cy="6015969"/>
          </a:xfrm>
          <a:custGeom>
            <a:avLst/>
            <a:gdLst/>
            <a:ahLst/>
            <a:cxnLst/>
            <a:rect l="l" t="t" r="r" b="b"/>
            <a:pathLst>
              <a:path w="2779700" h="6015969" extrusionOk="0">
                <a:moveTo>
                  <a:pt x="0" y="0"/>
                </a:moveTo>
                <a:lnTo>
                  <a:pt x="2779700" y="0"/>
                </a:lnTo>
                <a:lnTo>
                  <a:pt x="2779700" y="6015969"/>
                </a:lnTo>
                <a:lnTo>
                  <a:pt x="0" y="6015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2" name="Google Shape;192;p6"/>
          <p:cNvSpPr txBox="1"/>
          <p:nvPr/>
        </p:nvSpPr>
        <p:spPr>
          <a:xfrm>
            <a:off x="990600" y="2521199"/>
            <a:ext cx="2329448" cy="56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Screen</a:t>
            </a:r>
            <a:endParaRPr/>
          </a:p>
        </p:txBody>
      </p:sp>
      <p:sp>
        <p:nvSpPr>
          <p:cNvPr id="193" name="Google Shape;193;p6"/>
          <p:cNvSpPr txBox="1"/>
          <p:nvPr/>
        </p:nvSpPr>
        <p:spPr>
          <a:xfrm>
            <a:off x="4339640" y="2521199"/>
            <a:ext cx="2763017" cy="56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Screen</a:t>
            </a:r>
            <a:endParaRPr/>
          </a:p>
        </p:txBody>
      </p:sp>
      <p:sp>
        <p:nvSpPr>
          <p:cNvPr id="194" name="Google Shape;194;p6"/>
          <p:cNvSpPr txBox="1"/>
          <p:nvPr/>
        </p:nvSpPr>
        <p:spPr>
          <a:xfrm>
            <a:off x="8604328" y="2521199"/>
            <a:ext cx="2474088" cy="56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 Car</a:t>
            </a:r>
            <a:endParaRPr/>
          </a:p>
        </p:txBody>
      </p:sp>
      <p:sp>
        <p:nvSpPr>
          <p:cNvPr id="195" name="Google Shape;195;p6"/>
          <p:cNvSpPr txBox="1"/>
          <p:nvPr/>
        </p:nvSpPr>
        <p:spPr>
          <a:xfrm>
            <a:off x="1072233" y="907937"/>
            <a:ext cx="12606655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/>
          </a:p>
        </p:txBody>
      </p:sp>
      <p:sp>
        <p:nvSpPr>
          <p:cNvPr id="196" name="Google Shape;196;p6"/>
          <p:cNvSpPr txBox="1"/>
          <p:nvPr/>
        </p:nvSpPr>
        <p:spPr>
          <a:xfrm>
            <a:off x="11639493" y="2521199"/>
            <a:ext cx="2329448" cy="56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Sell Screen</a:t>
            </a:r>
            <a:endParaRPr/>
          </a:p>
        </p:txBody>
      </p:sp>
      <p:sp>
        <p:nvSpPr>
          <p:cNvPr id="197" name="Google Shape;197;p6"/>
          <p:cNvSpPr/>
          <p:nvPr/>
        </p:nvSpPr>
        <p:spPr>
          <a:xfrm>
            <a:off x="11189242" y="3242331"/>
            <a:ext cx="2779700" cy="6015969"/>
          </a:xfrm>
          <a:custGeom>
            <a:avLst/>
            <a:gdLst/>
            <a:ahLst/>
            <a:cxnLst/>
            <a:rect l="l" t="t" r="r" b="b"/>
            <a:pathLst>
              <a:path w="2779700" h="6015969" extrusionOk="0">
                <a:moveTo>
                  <a:pt x="0" y="0"/>
                </a:moveTo>
                <a:lnTo>
                  <a:pt x="2779700" y="0"/>
                </a:lnTo>
                <a:lnTo>
                  <a:pt x="2779700" y="6015969"/>
                </a:lnTo>
                <a:lnTo>
                  <a:pt x="0" y="6015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p6"/>
          <p:cNvSpPr/>
          <p:nvPr/>
        </p:nvSpPr>
        <p:spPr>
          <a:xfrm>
            <a:off x="14654742" y="3242331"/>
            <a:ext cx="2779700" cy="6015969"/>
          </a:xfrm>
          <a:custGeom>
            <a:avLst/>
            <a:gdLst/>
            <a:ahLst/>
            <a:cxnLst/>
            <a:rect l="l" t="t" r="r" b="b"/>
            <a:pathLst>
              <a:path w="2779700" h="6015969" extrusionOk="0">
                <a:moveTo>
                  <a:pt x="0" y="0"/>
                </a:moveTo>
                <a:lnTo>
                  <a:pt x="2779700" y="0"/>
                </a:lnTo>
                <a:lnTo>
                  <a:pt x="2779700" y="6015969"/>
                </a:lnTo>
                <a:lnTo>
                  <a:pt x="0" y="6015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9" name="Google Shape;199;p6"/>
          <p:cNvSpPr txBox="1"/>
          <p:nvPr/>
        </p:nvSpPr>
        <p:spPr>
          <a:xfrm>
            <a:off x="15283392" y="2521199"/>
            <a:ext cx="1622011" cy="56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Account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/>
          <p:nvPr/>
        </p:nvSpPr>
        <p:spPr>
          <a:xfrm>
            <a:off x="14362231" y="-6112231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 extrusionOk="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5" name="Google Shape;205;p7"/>
          <p:cNvSpPr/>
          <p:nvPr/>
        </p:nvSpPr>
        <p:spPr>
          <a:xfrm>
            <a:off x="2658605" y="2145533"/>
            <a:ext cx="2779513" cy="7318040"/>
          </a:xfrm>
          <a:custGeom>
            <a:avLst/>
            <a:gdLst/>
            <a:ahLst/>
            <a:cxnLst/>
            <a:rect l="l" t="t" r="r" b="b"/>
            <a:pathLst>
              <a:path w="2779513" h="7318040" extrusionOk="0">
                <a:moveTo>
                  <a:pt x="0" y="0"/>
                </a:moveTo>
                <a:lnTo>
                  <a:pt x="2779513" y="0"/>
                </a:lnTo>
                <a:lnTo>
                  <a:pt x="2779513" y="7318041"/>
                </a:lnTo>
                <a:lnTo>
                  <a:pt x="0" y="73180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6" name="Google Shape;206;p7"/>
          <p:cNvSpPr/>
          <p:nvPr/>
        </p:nvSpPr>
        <p:spPr>
          <a:xfrm>
            <a:off x="12767730" y="6171234"/>
            <a:ext cx="2298223" cy="3292340"/>
          </a:xfrm>
          <a:custGeom>
            <a:avLst/>
            <a:gdLst/>
            <a:ahLst/>
            <a:cxnLst/>
            <a:rect l="l" t="t" r="r" b="b"/>
            <a:pathLst>
              <a:path w="2298223" h="3292340" extrusionOk="0">
                <a:moveTo>
                  <a:pt x="0" y="0"/>
                </a:moveTo>
                <a:lnTo>
                  <a:pt x="2298223" y="0"/>
                </a:lnTo>
                <a:lnTo>
                  <a:pt x="2298223" y="3292340"/>
                </a:lnTo>
                <a:lnTo>
                  <a:pt x="0" y="3292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55120"/>
            </a:stretch>
          </a:blipFill>
          <a:ln>
            <a:noFill/>
          </a:ln>
        </p:spPr>
      </p:sp>
      <p:sp>
        <p:nvSpPr>
          <p:cNvPr id="207" name="Google Shape;207;p7"/>
          <p:cNvSpPr/>
          <p:nvPr/>
        </p:nvSpPr>
        <p:spPr>
          <a:xfrm>
            <a:off x="9558745" y="6171234"/>
            <a:ext cx="2285060" cy="3292340"/>
          </a:xfrm>
          <a:custGeom>
            <a:avLst/>
            <a:gdLst/>
            <a:ahLst/>
            <a:cxnLst/>
            <a:rect l="l" t="t" r="r" b="b"/>
            <a:pathLst>
              <a:path w="2285060" h="3292340" extrusionOk="0">
                <a:moveTo>
                  <a:pt x="0" y="0"/>
                </a:moveTo>
                <a:lnTo>
                  <a:pt x="2285060" y="0"/>
                </a:lnTo>
                <a:lnTo>
                  <a:pt x="2285060" y="3292340"/>
                </a:lnTo>
                <a:lnTo>
                  <a:pt x="0" y="3292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4232"/>
            </a:stretch>
          </a:blipFill>
          <a:ln>
            <a:noFill/>
          </a:ln>
        </p:spPr>
      </p:sp>
      <p:sp>
        <p:nvSpPr>
          <p:cNvPr id="208" name="Google Shape;208;p7"/>
          <p:cNvSpPr/>
          <p:nvPr/>
        </p:nvSpPr>
        <p:spPr>
          <a:xfrm>
            <a:off x="6330641" y="6171234"/>
            <a:ext cx="2304178" cy="3292340"/>
          </a:xfrm>
          <a:custGeom>
            <a:avLst/>
            <a:gdLst/>
            <a:ahLst/>
            <a:cxnLst/>
            <a:rect l="l" t="t" r="r" b="b"/>
            <a:pathLst>
              <a:path w="2304178" h="3292340" extrusionOk="0">
                <a:moveTo>
                  <a:pt x="0" y="0"/>
                </a:moveTo>
                <a:lnTo>
                  <a:pt x="2304179" y="0"/>
                </a:lnTo>
                <a:lnTo>
                  <a:pt x="2304179" y="3292340"/>
                </a:lnTo>
                <a:lnTo>
                  <a:pt x="0" y="3292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5523"/>
            </a:stretch>
          </a:blipFill>
          <a:ln>
            <a:noFill/>
          </a:ln>
        </p:spPr>
      </p:sp>
      <p:sp>
        <p:nvSpPr>
          <p:cNvPr id="209" name="Google Shape;209;p7"/>
          <p:cNvSpPr/>
          <p:nvPr/>
        </p:nvSpPr>
        <p:spPr>
          <a:xfrm>
            <a:off x="6321380" y="2145533"/>
            <a:ext cx="2313440" cy="3352142"/>
          </a:xfrm>
          <a:custGeom>
            <a:avLst/>
            <a:gdLst/>
            <a:ahLst/>
            <a:cxnLst/>
            <a:rect l="l" t="t" r="r" b="b"/>
            <a:pathLst>
              <a:path w="2313440" h="3352142" extrusionOk="0">
                <a:moveTo>
                  <a:pt x="0" y="0"/>
                </a:moveTo>
                <a:lnTo>
                  <a:pt x="2313440" y="0"/>
                </a:lnTo>
                <a:lnTo>
                  <a:pt x="2313440" y="3352142"/>
                </a:lnTo>
                <a:lnTo>
                  <a:pt x="0" y="3352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8194"/>
            </a:stretch>
          </a:blipFill>
          <a:ln>
            <a:noFill/>
          </a:ln>
        </p:spPr>
      </p:sp>
      <p:sp>
        <p:nvSpPr>
          <p:cNvPr id="210" name="Google Shape;210;p7"/>
          <p:cNvSpPr/>
          <p:nvPr/>
        </p:nvSpPr>
        <p:spPr>
          <a:xfrm>
            <a:off x="9582591" y="2145533"/>
            <a:ext cx="2261214" cy="4017152"/>
          </a:xfrm>
          <a:custGeom>
            <a:avLst/>
            <a:gdLst/>
            <a:ahLst/>
            <a:cxnLst/>
            <a:rect l="l" t="t" r="r" b="b"/>
            <a:pathLst>
              <a:path w="2261214" h="4017152" extrusionOk="0">
                <a:moveTo>
                  <a:pt x="0" y="0"/>
                </a:moveTo>
                <a:lnTo>
                  <a:pt x="2261214" y="0"/>
                </a:lnTo>
                <a:lnTo>
                  <a:pt x="2261214" y="4017153"/>
                </a:lnTo>
                <a:lnTo>
                  <a:pt x="0" y="401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20870"/>
            </a:stretch>
          </a:blipFill>
          <a:ln>
            <a:noFill/>
          </a:ln>
        </p:spPr>
      </p:sp>
      <p:sp>
        <p:nvSpPr>
          <p:cNvPr id="211" name="Google Shape;211;p7"/>
          <p:cNvSpPr/>
          <p:nvPr/>
        </p:nvSpPr>
        <p:spPr>
          <a:xfrm>
            <a:off x="12772459" y="2145533"/>
            <a:ext cx="2293495" cy="3417363"/>
          </a:xfrm>
          <a:custGeom>
            <a:avLst/>
            <a:gdLst/>
            <a:ahLst/>
            <a:cxnLst/>
            <a:rect l="l" t="t" r="r" b="b"/>
            <a:pathLst>
              <a:path w="2293495" h="3417363" extrusionOk="0">
                <a:moveTo>
                  <a:pt x="0" y="0"/>
                </a:moveTo>
                <a:lnTo>
                  <a:pt x="2293494" y="0"/>
                </a:lnTo>
                <a:lnTo>
                  <a:pt x="2293494" y="3417364"/>
                </a:lnTo>
                <a:lnTo>
                  <a:pt x="0" y="3417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44112"/>
            </a:stretch>
          </a:blipFill>
          <a:ln>
            <a:noFill/>
          </a:ln>
        </p:spPr>
      </p:sp>
      <p:sp>
        <p:nvSpPr>
          <p:cNvPr id="212" name="Google Shape;212;p7"/>
          <p:cNvSpPr txBox="1"/>
          <p:nvPr/>
        </p:nvSpPr>
        <p:spPr>
          <a:xfrm>
            <a:off x="1072233" y="907937"/>
            <a:ext cx="12606655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/>
          </a:p>
        </p:txBody>
      </p:sp>
      <p:sp>
        <p:nvSpPr>
          <p:cNvPr id="213" name="Google Shape;213;p7"/>
          <p:cNvSpPr txBox="1"/>
          <p:nvPr/>
        </p:nvSpPr>
        <p:spPr>
          <a:xfrm>
            <a:off x="15443552" y="5577150"/>
            <a:ext cx="2438996" cy="45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11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Verification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"/>
          <p:cNvSpPr/>
          <p:nvPr/>
        </p:nvSpPr>
        <p:spPr>
          <a:xfrm rot="-7336107">
            <a:off x="11774887" y="-238151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 extrusionOk="0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9" name="Google Shape;219;p8"/>
          <p:cNvSpPr/>
          <p:nvPr/>
        </p:nvSpPr>
        <p:spPr>
          <a:xfrm flipH="1">
            <a:off x="15141095" y="6001818"/>
            <a:ext cx="1971335" cy="3874859"/>
          </a:xfrm>
          <a:custGeom>
            <a:avLst/>
            <a:gdLst/>
            <a:ahLst/>
            <a:cxnLst/>
            <a:rect l="l" t="t" r="r" b="b"/>
            <a:pathLst>
              <a:path w="1971335" h="3874859" extrusionOk="0">
                <a:moveTo>
                  <a:pt x="1971335" y="0"/>
                </a:moveTo>
                <a:lnTo>
                  <a:pt x="0" y="0"/>
                </a:lnTo>
                <a:lnTo>
                  <a:pt x="0" y="3874859"/>
                </a:lnTo>
                <a:lnTo>
                  <a:pt x="1971335" y="3874859"/>
                </a:lnTo>
                <a:lnTo>
                  <a:pt x="197133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0" name="Google Shape;220;p8"/>
          <p:cNvSpPr/>
          <p:nvPr/>
        </p:nvSpPr>
        <p:spPr>
          <a:xfrm>
            <a:off x="14283932" y="1439318"/>
            <a:ext cx="3685661" cy="3704182"/>
          </a:xfrm>
          <a:custGeom>
            <a:avLst/>
            <a:gdLst/>
            <a:ahLst/>
            <a:cxnLst/>
            <a:rect l="l" t="t" r="r" b="b"/>
            <a:pathLst>
              <a:path w="3685661" h="3704182" extrusionOk="0">
                <a:moveTo>
                  <a:pt x="0" y="0"/>
                </a:moveTo>
                <a:lnTo>
                  <a:pt x="3685661" y="0"/>
                </a:lnTo>
                <a:lnTo>
                  <a:pt x="3685661" y="3704182"/>
                </a:lnTo>
                <a:lnTo>
                  <a:pt x="0" y="37041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1" name="Google Shape;221;p8"/>
          <p:cNvSpPr/>
          <p:nvPr/>
        </p:nvSpPr>
        <p:spPr>
          <a:xfrm rot="781006">
            <a:off x="16333239" y="694956"/>
            <a:ext cx="767922" cy="770812"/>
          </a:xfrm>
          <a:custGeom>
            <a:avLst/>
            <a:gdLst/>
            <a:ahLst/>
            <a:cxnLst/>
            <a:rect l="l" t="t" r="r" b="b"/>
            <a:pathLst>
              <a:path w="767922" h="770812" extrusionOk="0">
                <a:moveTo>
                  <a:pt x="0" y="0"/>
                </a:moveTo>
                <a:lnTo>
                  <a:pt x="767921" y="0"/>
                </a:lnTo>
                <a:lnTo>
                  <a:pt x="767921" y="770812"/>
                </a:lnTo>
                <a:lnTo>
                  <a:pt x="0" y="770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2" name="Google Shape;222;p8"/>
          <p:cNvSpPr/>
          <p:nvPr/>
        </p:nvSpPr>
        <p:spPr>
          <a:xfrm rot="-1638992">
            <a:off x="15211890" y="738337"/>
            <a:ext cx="517312" cy="684049"/>
          </a:xfrm>
          <a:custGeom>
            <a:avLst/>
            <a:gdLst/>
            <a:ahLst/>
            <a:cxnLst/>
            <a:rect l="l" t="t" r="r" b="b"/>
            <a:pathLst>
              <a:path w="517312" h="684049" extrusionOk="0">
                <a:moveTo>
                  <a:pt x="0" y="0"/>
                </a:moveTo>
                <a:lnTo>
                  <a:pt x="517312" y="0"/>
                </a:lnTo>
                <a:lnTo>
                  <a:pt x="517312" y="684049"/>
                </a:lnTo>
                <a:lnTo>
                  <a:pt x="0" y="684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3" name="Google Shape;223;p8"/>
          <p:cNvSpPr/>
          <p:nvPr/>
        </p:nvSpPr>
        <p:spPr>
          <a:xfrm rot="-1638992">
            <a:off x="17163088" y="5323605"/>
            <a:ext cx="534752" cy="707110"/>
          </a:xfrm>
          <a:custGeom>
            <a:avLst/>
            <a:gdLst/>
            <a:ahLst/>
            <a:cxnLst/>
            <a:rect l="l" t="t" r="r" b="b"/>
            <a:pathLst>
              <a:path w="534752" h="707110" extrusionOk="0">
                <a:moveTo>
                  <a:pt x="0" y="0"/>
                </a:moveTo>
                <a:lnTo>
                  <a:pt x="534752" y="0"/>
                </a:lnTo>
                <a:lnTo>
                  <a:pt x="534752" y="707110"/>
                </a:lnTo>
                <a:lnTo>
                  <a:pt x="0" y="707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4" name="Google Shape;224;p8"/>
          <p:cNvSpPr/>
          <p:nvPr/>
        </p:nvSpPr>
        <p:spPr>
          <a:xfrm>
            <a:off x="15225413" y="5392633"/>
            <a:ext cx="788981" cy="569052"/>
          </a:xfrm>
          <a:custGeom>
            <a:avLst/>
            <a:gdLst/>
            <a:ahLst/>
            <a:cxnLst/>
            <a:rect l="l" t="t" r="r" b="b"/>
            <a:pathLst>
              <a:path w="788981" h="569052" extrusionOk="0">
                <a:moveTo>
                  <a:pt x="0" y="0"/>
                </a:moveTo>
                <a:lnTo>
                  <a:pt x="788981" y="0"/>
                </a:lnTo>
                <a:lnTo>
                  <a:pt x="788981" y="569053"/>
                </a:lnTo>
                <a:lnTo>
                  <a:pt x="0" y="569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Google Shape;225;p8"/>
          <p:cNvSpPr/>
          <p:nvPr/>
        </p:nvSpPr>
        <p:spPr>
          <a:xfrm flipH="1">
            <a:off x="4822227" y="1542346"/>
            <a:ext cx="9128674" cy="10522967"/>
          </a:xfrm>
          <a:custGeom>
            <a:avLst/>
            <a:gdLst/>
            <a:ahLst/>
            <a:cxnLst/>
            <a:rect l="l" t="t" r="r" b="b"/>
            <a:pathLst>
              <a:path w="9128674" h="10522967" extrusionOk="0">
                <a:moveTo>
                  <a:pt x="9128674" y="0"/>
                </a:moveTo>
                <a:lnTo>
                  <a:pt x="0" y="0"/>
                </a:lnTo>
                <a:lnTo>
                  <a:pt x="0" y="10522968"/>
                </a:lnTo>
                <a:lnTo>
                  <a:pt x="9128674" y="10522968"/>
                </a:lnTo>
                <a:lnTo>
                  <a:pt x="9128674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6" name="Google Shape;226;p8"/>
          <p:cNvSpPr txBox="1"/>
          <p:nvPr/>
        </p:nvSpPr>
        <p:spPr>
          <a:xfrm>
            <a:off x="1362662" y="1609901"/>
            <a:ext cx="7425556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</a:t>
            </a:r>
            <a:r>
              <a:rPr lang="en-US" sz="7200" b="1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TinhLouk</a:t>
            </a:r>
            <a:r>
              <a:rPr lang="en-US" sz="72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dirty="0"/>
          </a:p>
        </p:txBody>
      </p:sp>
      <p:sp>
        <p:nvSpPr>
          <p:cNvPr id="227" name="Google Shape;227;p8"/>
          <p:cNvSpPr txBox="1"/>
          <p:nvPr/>
        </p:nvSpPr>
        <p:spPr>
          <a:xfrm>
            <a:off x="1362662" y="4548812"/>
            <a:ext cx="5538919" cy="3919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TinhLouk’s</a:t>
            </a:r>
            <a:r>
              <a:rPr lang="en-US" sz="299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document validation system verifies critical documents, including ownership certificates and vehicle history reports, ensuring transparency and reducing fraud risks.</a:t>
            </a:r>
            <a:endParaRPr dirty="0"/>
          </a:p>
        </p:txBody>
      </p:sp>
      <p:sp>
        <p:nvSpPr>
          <p:cNvPr id="228" name="Google Shape;228;p8"/>
          <p:cNvSpPr/>
          <p:nvPr/>
        </p:nvSpPr>
        <p:spPr>
          <a:xfrm>
            <a:off x="9144000" y="4361952"/>
            <a:ext cx="3204381" cy="980498"/>
          </a:xfrm>
          <a:custGeom>
            <a:avLst/>
            <a:gdLst/>
            <a:ahLst/>
            <a:cxnLst/>
            <a:rect l="l" t="t" r="r" b="b"/>
            <a:pathLst>
              <a:path w="3204381" h="980498" extrusionOk="0">
                <a:moveTo>
                  <a:pt x="0" y="0"/>
                </a:moveTo>
                <a:lnTo>
                  <a:pt x="3204381" y="0"/>
                </a:lnTo>
                <a:lnTo>
                  <a:pt x="3204381" y="980498"/>
                </a:lnTo>
                <a:lnTo>
                  <a:pt x="0" y="980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C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9"/>
          <p:cNvCxnSpPr/>
          <p:nvPr/>
        </p:nvCxnSpPr>
        <p:spPr>
          <a:xfrm rot="10800000" flipH="1">
            <a:off x="1028695" y="1760761"/>
            <a:ext cx="16230594" cy="38509"/>
          </a:xfrm>
          <a:prstGeom prst="straightConnector1">
            <a:avLst/>
          </a:prstGeom>
          <a:noFill/>
          <a:ln w="9525" cap="flat" cmpd="sng">
            <a:solidFill>
              <a:srgbClr val="2B2C3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4" name="Google Shape;234;p9"/>
          <p:cNvGrpSpPr/>
          <p:nvPr/>
        </p:nvGrpSpPr>
        <p:grpSpPr>
          <a:xfrm>
            <a:off x="-102505" y="2260635"/>
            <a:ext cx="11309601" cy="11309601"/>
            <a:chOff x="0" y="0"/>
            <a:chExt cx="812800" cy="812800"/>
          </a:xfrm>
        </p:grpSpPr>
        <p:sp>
          <p:nvSpPr>
            <p:cNvPr id="235" name="Google Shape;235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2B2C3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9"/>
          <p:cNvGrpSpPr/>
          <p:nvPr/>
        </p:nvGrpSpPr>
        <p:grpSpPr>
          <a:xfrm>
            <a:off x="1052197" y="4535268"/>
            <a:ext cx="9000196" cy="9000196"/>
            <a:chOff x="0" y="0"/>
            <a:chExt cx="812800" cy="812800"/>
          </a:xfrm>
        </p:grpSpPr>
        <p:sp>
          <p:nvSpPr>
            <p:cNvPr id="238" name="Google Shape;238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2B2C3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p9"/>
          <p:cNvGrpSpPr/>
          <p:nvPr/>
        </p:nvGrpSpPr>
        <p:grpSpPr>
          <a:xfrm>
            <a:off x="2260382" y="7254536"/>
            <a:ext cx="6583826" cy="6583826"/>
            <a:chOff x="0" y="0"/>
            <a:chExt cx="812800" cy="812800"/>
          </a:xfrm>
        </p:grpSpPr>
        <p:sp>
          <p:nvSpPr>
            <p:cNvPr id="241" name="Google Shape;241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2B2C3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9"/>
          <p:cNvSpPr txBox="1"/>
          <p:nvPr/>
        </p:nvSpPr>
        <p:spPr>
          <a:xfrm>
            <a:off x="2991928" y="5586936"/>
            <a:ext cx="5120733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1" i="0" u="none" strike="noStrike" cap="none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USD 13M</a:t>
            </a:r>
            <a:endParaRPr/>
          </a:p>
        </p:txBody>
      </p:sp>
      <p:sp>
        <p:nvSpPr>
          <p:cNvPr id="244" name="Google Shape;244;p9"/>
          <p:cNvSpPr txBox="1"/>
          <p:nvPr/>
        </p:nvSpPr>
        <p:spPr>
          <a:xfrm>
            <a:off x="2627792" y="8072801"/>
            <a:ext cx="5849007" cy="124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 b="1" i="0" u="none" strike="noStrike" cap="none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USD 1M</a:t>
            </a:r>
            <a:endParaRPr/>
          </a:p>
        </p:txBody>
      </p:sp>
      <p:sp>
        <p:nvSpPr>
          <p:cNvPr id="245" name="Google Shape;245;p9"/>
          <p:cNvSpPr txBox="1"/>
          <p:nvPr/>
        </p:nvSpPr>
        <p:spPr>
          <a:xfrm>
            <a:off x="2202932" y="3065247"/>
            <a:ext cx="6698726" cy="125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USD 20.6M</a:t>
            </a:r>
            <a:endParaRPr/>
          </a:p>
        </p:txBody>
      </p:sp>
      <p:grpSp>
        <p:nvGrpSpPr>
          <p:cNvPr id="246" name="Google Shape;246;p9"/>
          <p:cNvGrpSpPr/>
          <p:nvPr/>
        </p:nvGrpSpPr>
        <p:grpSpPr>
          <a:xfrm>
            <a:off x="12112905" y="2630650"/>
            <a:ext cx="5146395" cy="4982837"/>
            <a:chOff x="0" y="-57150"/>
            <a:chExt cx="6861860" cy="6643783"/>
          </a:xfrm>
        </p:grpSpPr>
        <p:sp>
          <p:nvSpPr>
            <p:cNvPr id="247" name="Google Shape;247;p9"/>
            <p:cNvSpPr txBox="1"/>
            <p:nvPr/>
          </p:nvSpPr>
          <p:spPr>
            <a:xfrm>
              <a:off x="0" y="-57150"/>
              <a:ext cx="6861860" cy="698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B2C3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TAM</a:t>
              </a:r>
              <a:endParaRPr/>
            </a:p>
          </p:txBody>
        </p:sp>
        <p:sp>
          <p:nvSpPr>
            <p:cNvPr id="248" name="Google Shape;248;p9"/>
            <p:cNvSpPr txBox="1"/>
            <p:nvPr/>
          </p:nvSpPr>
          <p:spPr>
            <a:xfrm>
              <a:off x="0" y="818727"/>
              <a:ext cx="6861860" cy="1004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2B2C3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Cambodia’s market demand for second-hand vehicles </a:t>
              </a:r>
              <a:endParaRPr/>
            </a:p>
          </p:txBody>
        </p:sp>
        <p:sp>
          <p:nvSpPr>
            <p:cNvPr id="249" name="Google Shape;249;p9"/>
            <p:cNvSpPr txBox="1"/>
            <p:nvPr/>
          </p:nvSpPr>
          <p:spPr>
            <a:xfrm>
              <a:off x="0" y="2324307"/>
              <a:ext cx="6861860" cy="698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B2C3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SAM</a:t>
              </a:r>
              <a:endParaRPr/>
            </a:p>
          </p:txBody>
        </p:sp>
        <p:sp>
          <p:nvSpPr>
            <p:cNvPr id="250" name="Google Shape;250;p9"/>
            <p:cNvSpPr txBox="1"/>
            <p:nvPr/>
          </p:nvSpPr>
          <p:spPr>
            <a:xfrm>
              <a:off x="0" y="3200183"/>
              <a:ext cx="6861860" cy="1004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2B2C3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market demand for second-hand vehicles aged from 15-64</a:t>
              </a:r>
              <a:endParaRPr/>
            </a:p>
          </p:txBody>
        </p:sp>
        <p:sp>
          <p:nvSpPr>
            <p:cNvPr id="251" name="Google Shape;251;p9"/>
            <p:cNvSpPr txBox="1"/>
            <p:nvPr/>
          </p:nvSpPr>
          <p:spPr>
            <a:xfrm>
              <a:off x="0" y="4705764"/>
              <a:ext cx="6861860" cy="6980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2B2C3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SOM</a:t>
              </a:r>
              <a:endParaRPr/>
            </a:p>
          </p:txBody>
        </p:sp>
        <p:sp>
          <p:nvSpPr>
            <p:cNvPr id="252" name="Google Shape;252;p9"/>
            <p:cNvSpPr txBox="1"/>
            <p:nvPr/>
          </p:nvSpPr>
          <p:spPr>
            <a:xfrm>
              <a:off x="0" y="5581640"/>
              <a:ext cx="6861860" cy="1004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 b="0" i="0" u="none" strike="noStrike" cap="none">
                  <a:solidFill>
                    <a:srgbClr val="2B2C3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market demand for second-hand vehicles aged from 15-45</a:t>
              </a:r>
              <a:endParaRPr/>
            </a:p>
          </p:txBody>
        </p:sp>
      </p:grpSp>
      <p:sp>
        <p:nvSpPr>
          <p:cNvPr id="253" name="Google Shape;253;p9"/>
          <p:cNvSpPr/>
          <p:nvPr/>
        </p:nvSpPr>
        <p:spPr>
          <a:xfrm>
            <a:off x="14155990" y="-2544328"/>
            <a:ext cx="6794329" cy="5902573"/>
          </a:xfrm>
          <a:custGeom>
            <a:avLst/>
            <a:gdLst/>
            <a:ahLst/>
            <a:cxnLst/>
            <a:rect l="l" t="t" r="r" b="b"/>
            <a:pathLst>
              <a:path w="6794329" h="5902573" extrusionOk="0">
                <a:moveTo>
                  <a:pt x="0" y="0"/>
                </a:moveTo>
                <a:lnTo>
                  <a:pt x="6794329" y="0"/>
                </a:lnTo>
                <a:lnTo>
                  <a:pt x="6794329" y="5902573"/>
                </a:lnTo>
                <a:lnTo>
                  <a:pt x="0" y="59025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4" name="Google Shape;254;p9"/>
          <p:cNvSpPr txBox="1"/>
          <p:nvPr/>
        </p:nvSpPr>
        <p:spPr>
          <a:xfrm>
            <a:off x="1028700" y="500062"/>
            <a:ext cx="11279511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Market Size</a:t>
            </a:r>
            <a:endParaRPr/>
          </a:p>
        </p:txBody>
      </p:sp>
      <p:sp>
        <p:nvSpPr>
          <p:cNvPr id="255" name="Google Shape;255;p9"/>
          <p:cNvSpPr txBox="1"/>
          <p:nvPr/>
        </p:nvSpPr>
        <p:spPr>
          <a:xfrm>
            <a:off x="11323930" y="8158621"/>
            <a:ext cx="672434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Sources: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https://www.marketresearchfuture.com/reports/used-vehicle-market-7616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https://www.mordorintelligence.com/industry-reports/south-east-asia-used-car-market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https://www.statista.com/outlook/mmo/passenger-cars/cambodia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841</Words>
  <Application>Microsoft Macintosh PowerPoint</Application>
  <PresentationFormat>사용자 지정</PresentationFormat>
  <Paragraphs>129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Arial</vt:lpstr>
      <vt:lpstr>Poppins Black</vt:lpstr>
      <vt:lpstr>Public Sans</vt:lpstr>
      <vt:lpstr>Montserrat</vt:lpstr>
      <vt:lpstr>Poppins</vt:lpstr>
      <vt:lpstr>Calibri</vt:lpstr>
      <vt:lpstr>Ultra</vt:lpstr>
      <vt:lpstr>Nunito Sans</vt:lpstr>
      <vt:lpstr>DM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김병헌</cp:lastModifiedBy>
  <cp:revision>1</cp:revision>
  <dcterms:created xsi:type="dcterms:W3CDTF">2006-08-16T00:00:00Z</dcterms:created>
  <dcterms:modified xsi:type="dcterms:W3CDTF">2023-11-16T02:07:22Z</dcterms:modified>
</cp:coreProperties>
</file>